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5" d="100"/>
          <a:sy n="25" d="100"/>
        </p:scale>
        <p:origin x="163" y="1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9" name="Shape 189"/>
          <p:cNvSpPr>
            <a:spLocks noGrp="1" noRot="1" noChangeAspect="1"/>
          </p:cNvSpPr>
          <p:nvPr>
            <p:ph type="sldImg"/>
          </p:nvPr>
        </p:nvSpPr>
        <p:spPr>
          <a:xfrm>
            <a:off x="1143000" y="685800"/>
            <a:ext cx="4572000" cy="3429000"/>
          </a:xfrm>
          <a:prstGeom prst="rect">
            <a:avLst/>
          </a:prstGeom>
        </p:spPr>
        <p:txBody>
          <a:bodyPr/>
          <a:lstStyle/>
          <a:p>
            <a:endParaRPr/>
          </a:p>
        </p:txBody>
      </p:sp>
      <p:sp>
        <p:nvSpPr>
          <p:cNvPr id="190" name="Shape 19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
    <p:spTree>
      <p:nvGrpSpPr>
        <p:cNvPr id="1" name=""/>
        <p:cNvGrpSpPr/>
        <p:nvPr/>
      </p:nvGrpSpPr>
      <p:grpSpPr>
        <a:xfrm>
          <a:off x="0" y="0"/>
          <a:ext cx="0" cy="0"/>
          <a:chOff x="0" y="0"/>
          <a:chExt cx="0" cy="0"/>
        </a:xfrm>
      </p:grpSpPr>
      <p:sp>
        <p:nvSpPr>
          <p:cNvPr id="11" name="作者和日期"/>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701675">
              <a:lnSpc>
                <a:spcPct val="100000"/>
              </a:lnSpc>
              <a:spcBef>
                <a:spcPts val="0"/>
              </a:spcBef>
              <a:buSzTx/>
              <a:buNone/>
              <a:defRPr sz="3060" b="1"/>
            </a:lvl1pPr>
          </a:lstStyle>
          <a:p>
            <a:r>
              <a:t>作者和日期</a:t>
            </a:r>
          </a:p>
        </p:txBody>
      </p:sp>
      <p:sp>
        <p:nvSpPr>
          <p:cNvPr id="12" name="演示文稿标题"/>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演示文稿标题</a:t>
            </a:r>
          </a:p>
        </p:txBody>
      </p:sp>
      <p:sp>
        <p:nvSpPr>
          <p:cNvPr id="13" name="正文级别 1…"/>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演示文稿副标题</a:t>
            </a:r>
          </a:p>
          <a:p>
            <a:pPr lvl="1"/>
            <a:endParaRPr/>
          </a:p>
          <a:p>
            <a:pPr lvl="2"/>
            <a:endParaRPr/>
          </a:p>
          <a:p>
            <a:pPr lvl="3"/>
            <a:endParaRPr/>
          </a:p>
          <a:p>
            <a:pPr lvl="4"/>
            <a:endParaRPr/>
          </a:p>
        </p:txBody>
      </p:sp>
      <p:sp>
        <p:nvSpPr>
          <p:cNvPr id="1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说明">
    <p:spTree>
      <p:nvGrpSpPr>
        <p:cNvPr id="1" name=""/>
        <p:cNvGrpSpPr/>
        <p:nvPr/>
      </p:nvGrpSpPr>
      <p:grpSpPr>
        <a:xfrm>
          <a:off x="0" y="0"/>
          <a:ext cx="0" cy="0"/>
          <a:chOff x="0" y="0"/>
          <a:chExt cx="0" cy="0"/>
        </a:xfrm>
      </p:grpSpPr>
      <p:sp>
        <p:nvSpPr>
          <p:cNvPr id="98" name="正文级别 1…"/>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说明</a:t>
            </a:r>
          </a:p>
          <a:p>
            <a:pPr lvl="1"/>
            <a:endParaRPr/>
          </a:p>
          <a:p>
            <a:pPr lvl="2"/>
            <a:endParaRPr/>
          </a:p>
          <a:p>
            <a:pPr lvl="3"/>
            <a:endParaRPr/>
          </a:p>
          <a:p>
            <a:pPr lvl="4"/>
            <a:endParaRPr/>
          </a:p>
        </p:txBody>
      </p:sp>
      <p:sp>
        <p:nvSpPr>
          <p:cNvPr id="9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显著事实">
    <p:spTree>
      <p:nvGrpSpPr>
        <p:cNvPr id="1" name=""/>
        <p:cNvGrpSpPr/>
        <p:nvPr/>
      </p:nvGrpSpPr>
      <p:grpSpPr>
        <a:xfrm>
          <a:off x="0" y="0"/>
          <a:ext cx="0" cy="0"/>
          <a:chOff x="0" y="0"/>
          <a:chExt cx="0" cy="0"/>
        </a:xfrm>
      </p:grpSpPr>
      <p:sp>
        <p:nvSpPr>
          <p:cNvPr id="106" name="正文级别 1…"/>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07" name="事实信息"/>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726440">
              <a:lnSpc>
                <a:spcPct val="100000"/>
              </a:lnSpc>
              <a:spcBef>
                <a:spcPts val="0"/>
              </a:spcBef>
              <a:buSzTx/>
              <a:buNone/>
              <a:defRPr sz="4840" b="1"/>
            </a:lvl1pPr>
          </a:lstStyle>
          <a:p>
            <a:r>
              <a:t>事实信息</a:t>
            </a:r>
          </a:p>
        </p:txBody>
      </p:sp>
      <p:sp>
        <p:nvSpPr>
          <p:cNvPr id="10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115" name="属性"/>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701675">
              <a:lnSpc>
                <a:spcPct val="100000"/>
              </a:lnSpc>
              <a:spcBef>
                <a:spcPts val="0"/>
              </a:spcBef>
              <a:buSzTx/>
              <a:buNone/>
              <a:defRPr sz="3060" b="1"/>
            </a:lvl1pPr>
          </a:lstStyle>
          <a:p>
            <a:r>
              <a:t>属性</a:t>
            </a:r>
          </a:p>
        </p:txBody>
      </p:sp>
      <p:sp>
        <p:nvSpPr>
          <p:cNvPr id="116" name="正文级别 1…"/>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“著名引文”</a:t>
            </a:r>
          </a:p>
          <a:p>
            <a:pPr lvl="1"/>
            <a:endParaRPr/>
          </a:p>
          <a:p>
            <a:pPr lvl="2"/>
            <a:endParaRPr/>
          </a:p>
          <a:p>
            <a:pPr lvl="3"/>
            <a:endParaRPr/>
          </a:p>
          <a:p>
            <a:pPr lvl="4"/>
            <a:endParaRPr/>
          </a:p>
        </p:txBody>
      </p:sp>
      <p:sp>
        <p:nvSpPr>
          <p:cNvPr id="11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124" name="图像"/>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125" name="图像"/>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126" name="图像"/>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12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34" name="图像"/>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35"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4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2_Big Background with image">
    <p:spTree>
      <p:nvGrpSpPr>
        <p:cNvPr id="1" name=""/>
        <p:cNvGrpSpPr/>
        <p:nvPr/>
      </p:nvGrpSpPr>
      <p:grpSpPr>
        <a:xfrm>
          <a:off x="0" y="0"/>
          <a:ext cx="0" cy="0"/>
          <a:chOff x="0" y="0"/>
          <a:chExt cx="0" cy="0"/>
        </a:xfrm>
      </p:grpSpPr>
      <p:sp>
        <p:nvSpPr>
          <p:cNvPr id="149" name="Rectangle 8"/>
          <p:cNvSpPr/>
          <p:nvPr/>
        </p:nvSpPr>
        <p:spPr>
          <a:xfrm>
            <a:off x="3173" y="12994549"/>
            <a:ext cx="24377654" cy="802641"/>
          </a:xfrm>
          <a:prstGeom prst="rect">
            <a:avLst/>
          </a:prstGeom>
          <a:solidFill>
            <a:srgbClr val="000000">
              <a:alpha val="89525"/>
            </a:srgbClr>
          </a:solidFill>
          <a:ln w="12700">
            <a:miter lim="400000"/>
          </a:ln>
        </p:spPr>
        <p:txBody>
          <a:bodyPr lIns="45719" rIns="45719" anchor="ctr"/>
          <a:lstStyle/>
          <a:p>
            <a:pPr defTabSz="1828433">
              <a:defRPr sz="3600">
                <a:solidFill>
                  <a:srgbClr val="FFFFFF"/>
                </a:solidFill>
                <a:latin typeface="Lato Light"/>
                <a:ea typeface="Lato Light"/>
                <a:cs typeface="Lato Light"/>
                <a:sym typeface="Lato Light"/>
              </a:defRPr>
            </a:pPr>
            <a:endParaRPr/>
          </a:p>
        </p:txBody>
      </p:sp>
      <p:sp>
        <p:nvSpPr>
          <p:cNvPr id="151" name="Rectangle 8"/>
          <p:cNvSpPr/>
          <p:nvPr/>
        </p:nvSpPr>
        <p:spPr>
          <a:xfrm>
            <a:off x="3173" y="-54448"/>
            <a:ext cx="24377654" cy="1785744"/>
          </a:xfrm>
          <a:prstGeom prst="rect">
            <a:avLst/>
          </a:prstGeom>
          <a:solidFill>
            <a:srgbClr val="143576"/>
          </a:solidFill>
          <a:ln w="12700">
            <a:miter lim="400000"/>
          </a:ln>
        </p:spPr>
        <p:txBody>
          <a:bodyPr lIns="45719" rIns="45719" anchor="ctr"/>
          <a:lstStyle/>
          <a:p>
            <a:pPr defTabSz="1828433">
              <a:defRPr sz="3600">
                <a:solidFill>
                  <a:srgbClr val="FFFFFF"/>
                </a:solidFill>
                <a:latin typeface="Lato Light"/>
                <a:ea typeface="Lato Light"/>
                <a:cs typeface="Lato Light"/>
                <a:sym typeface="Lato Light"/>
              </a:defRPr>
            </a:pPr>
            <a:endParaRPr/>
          </a:p>
        </p:txBody>
      </p:sp>
      <p:sp>
        <p:nvSpPr>
          <p:cNvPr id="152" name="幻灯片编号"/>
          <p:cNvSpPr txBox="1">
            <a:spLocks noGrp="1"/>
          </p:cNvSpPr>
          <p:nvPr>
            <p:ph type="sldNum" sz="quarter" idx="2"/>
          </p:nvPr>
        </p:nvSpPr>
        <p:spPr>
          <a:xfrm>
            <a:off x="22746056" y="799387"/>
            <a:ext cx="506323" cy="513045"/>
          </a:xfrm>
          <a:prstGeom prst="rect">
            <a:avLst/>
          </a:prstGeom>
        </p:spPr>
        <p:txBody>
          <a:bodyPr lIns="91421" tIns="91421" rIns="91421" bIns="91421" anchor="t"/>
          <a:lstStyle>
            <a:lvl1pPr defTabSz="1828433">
              <a:defRPr sz="2200">
                <a:solidFill>
                  <a:srgbClr val="FFFFFF"/>
                </a:solidFill>
                <a:latin typeface="Helvetica"/>
                <a:ea typeface="Helvetica"/>
                <a:cs typeface="Helvetica"/>
                <a:sym typeface="Helvetica"/>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Big Background with image">
    <p:spTree>
      <p:nvGrpSpPr>
        <p:cNvPr id="1" name=""/>
        <p:cNvGrpSpPr/>
        <p:nvPr/>
      </p:nvGrpSpPr>
      <p:grpSpPr>
        <a:xfrm>
          <a:off x="0" y="0"/>
          <a:ext cx="0" cy="0"/>
          <a:chOff x="0" y="0"/>
          <a:chExt cx="0" cy="0"/>
        </a:xfrm>
      </p:grpSpPr>
      <p:sp>
        <p:nvSpPr>
          <p:cNvPr id="159" name="Rectangle 15"/>
          <p:cNvSpPr/>
          <p:nvPr/>
        </p:nvSpPr>
        <p:spPr>
          <a:xfrm>
            <a:off x="22618828" y="644153"/>
            <a:ext cx="782783" cy="830919"/>
          </a:xfrm>
          <a:prstGeom prst="rect">
            <a:avLst/>
          </a:prstGeom>
          <a:solidFill>
            <a:srgbClr val="4F65D9"/>
          </a:solidFill>
          <a:ln w="12700">
            <a:miter lim="400000"/>
          </a:ln>
        </p:spPr>
        <p:txBody>
          <a:bodyPr lIns="45719" rIns="45719" anchor="ctr"/>
          <a:lstStyle/>
          <a:p>
            <a:pPr defTabSz="1828433">
              <a:defRPr sz="3600">
                <a:solidFill>
                  <a:srgbClr val="FFFFFF"/>
                </a:solidFill>
                <a:latin typeface="Calibri"/>
                <a:ea typeface="Calibri"/>
                <a:cs typeface="Calibri"/>
                <a:sym typeface="Calibri"/>
              </a:defRPr>
            </a:pPr>
            <a:endParaRPr/>
          </a:p>
        </p:txBody>
      </p:sp>
      <p:sp>
        <p:nvSpPr>
          <p:cNvPr id="160" name="Rectangle 1"/>
          <p:cNvSpPr txBox="1"/>
          <p:nvPr/>
        </p:nvSpPr>
        <p:spPr>
          <a:xfrm>
            <a:off x="18112106" y="12849549"/>
            <a:ext cx="4662836" cy="368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r" defTabSz="1828433">
              <a:defRPr b="1" spc="150">
                <a:solidFill>
                  <a:srgbClr val="D9D9D9"/>
                </a:solidFill>
                <a:latin typeface="Helvetica"/>
                <a:ea typeface="Helvetica"/>
                <a:cs typeface="Helvetica"/>
                <a:sym typeface="Helvetica"/>
              </a:defRPr>
            </a:lvl1pPr>
          </a:lstStyle>
          <a:p>
            <a:r>
              <a:t>WWW.POWERPOINTIFY.COM</a:t>
            </a:r>
          </a:p>
        </p:txBody>
      </p:sp>
      <p:sp>
        <p:nvSpPr>
          <p:cNvPr id="161" name="Rectangle 10"/>
          <p:cNvSpPr txBox="1"/>
          <p:nvPr/>
        </p:nvSpPr>
        <p:spPr>
          <a:xfrm>
            <a:off x="1704615" y="12849549"/>
            <a:ext cx="1177480" cy="368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defTabSz="1828433">
              <a:defRPr b="1" spc="350">
                <a:solidFill>
                  <a:srgbClr val="4F65D9"/>
                </a:solidFill>
                <a:latin typeface="Source Sans Pro Black"/>
                <a:ea typeface="Source Sans Pro Black"/>
                <a:cs typeface="Source Sans Pro Black"/>
                <a:sym typeface="Source Sans Pro Black"/>
              </a:defRPr>
            </a:lvl1pPr>
          </a:lstStyle>
          <a:p>
            <a:r>
              <a:t>MINTA</a:t>
            </a:r>
          </a:p>
        </p:txBody>
      </p:sp>
      <p:sp>
        <p:nvSpPr>
          <p:cNvPr id="162" name="幻灯片编号"/>
          <p:cNvSpPr txBox="1">
            <a:spLocks noGrp="1"/>
          </p:cNvSpPr>
          <p:nvPr>
            <p:ph type="sldNum" sz="quarter" idx="2"/>
          </p:nvPr>
        </p:nvSpPr>
        <p:spPr>
          <a:xfrm>
            <a:off x="22746056" y="799387"/>
            <a:ext cx="506323" cy="513045"/>
          </a:xfrm>
          <a:prstGeom prst="rect">
            <a:avLst/>
          </a:prstGeom>
        </p:spPr>
        <p:txBody>
          <a:bodyPr lIns="91421" tIns="91421" rIns="91421" bIns="91421" anchor="t"/>
          <a:lstStyle>
            <a:lvl1pPr defTabSz="1828433">
              <a:defRPr sz="2200">
                <a:solidFill>
                  <a:srgbClr val="FFFFFF"/>
                </a:solidFill>
                <a:latin typeface="Helvetica"/>
                <a:ea typeface="Helvetica"/>
                <a:cs typeface="Helvetica"/>
                <a:sym typeface="Helvetica"/>
              </a:defRPr>
            </a:lvl1pPr>
          </a:lstStyle>
          <a:p>
            <a:fld id="{86CB4B4D-7CA3-9044-876B-883B54F8677D}" type="slidenum">
              <a:t>‹#›</a:t>
            </a:fld>
            <a:endParaRPr/>
          </a:p>
        </p:txBody>
      </p:sp>
      <p:sp>
        <p:nvSpPr>
          <p:cNvPr id="163" name="Picture Placeholder 13"/>
          <p:cNvSpPr>
            <a:spLocks noGrp="1"/>
          </p:cNvSpPr>
          <p:nvPr>
            <p:ph type="pic" idx="21"/>
          </p:nvPr>
        </p:nvSpPr>
        <p:spPr>
          <a:xfrm>
            <a:off x="6350" y="0"/>
            <a:ext cx="24377650" cy="13716000"/>
          </a:xfrm>
          <a:prstGeom prst="rect">
            <a:avLst/>
          </a:prstGeom>
        </p:spPr>
        <p:txBody>
          <a:bodyPr lIns="91439" tIns="45719" rIns="91439" bIns="45719">
            <a:noAutofit/>
          </a:bodyPr>
          <a:lstStyle/>
          <a:p>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2_Big Background with image">
    <p:spTree>
      <p:nvGrpSpPr>
        <p:cNvPr id="1" name=""/>
        <p:cNvGrpSpPr/>
        <p:nvPr/>
      </p:nvGrpSpPr>
      <p:grpSpPr>
        <a:xfrm>
          <a:off x="0" y="0"/>
          <a:ext cx="0" cy="0"/>
          <a:chOff x="0" y="0"/>
          <a:chExt cx="0" cy="0"/>
        </a:xfrm>
      </p:grpSpPr>
      <p:sp>
        <p:nvSpPr>
          <p:cNvPr id="170" name="Rectangle 8"/>
          <p:cNvSpPr/>
          <p:nvPr/>
        </p:nvSpPr>
        <p:spPr>
          <a:xfrm>
            <a:off x="3173" y="12994549"/>
            <a:ext cx="24377654" cy="802641"/>
          </a:xfrm>
          <a:prstGeom prst="rect">
            <a:avLst/>
          </a:prstGeom>
          <a:solidFill>
            <a:srgbClr val="000000">
              <a:alpha val="89525"/>
            </a:srgbClr>
          </a:solidFill>
          <a:ln w="12700">
            <a:miter lim="400000"/>
          </a:ln>
        </p:spPr>
        <p:txBody>
          <a:bodyPr lIns="45719" rIns="45719" anchor="ctr"/>
          <a:lstStyle/>
          <a:p>
            <a:pPr defTabSz="1828433">
              <a:defRPr sz="3600">
                <a:solidFill>
                  <a:srgbClr val="FFFFFF"/>
                </a:solidFill>
                <a:latin typeface="Lato Light"/>
                <a:ea typeface="Lato Light"/>
                <a:cs typeface="Lato Light"/>
                <a:sym typeface="Lato Light"/>
              </a:defRPr>
            </a:pPr>
            <a:endParaRPr/>
          </a:p>
        </p:txBody>
      </p:sp>
      <p:sp>
        <p:nvSpPr>
          <p:cNvPr id="172" name="Rectangle 8"/>
          <p:cNvSpPr/>
          <p:nvPr/>
        </p:nvSpPr>
        <p:spPr>
          <a:xfrm>
            <a:off x="3173" y="-54448"/>
            <a:ext cx="24377654" cy="1785744"/>
          </a:xfrm>
          <a:prstGeom prst="rect">
            <a:avLst/>
          </a:prstGeom>
          <a:solidFill>
            <a:srgbClr val="143576"/>
          </a:solidFill>
          <a:ln w="12700">
            <a:miter lim="400000"/>
          </a:ln>
        </p:spPr>
        <p:txBody>
          <a:bodyPr lIns="45719" rIns="45719" anchor="ctr"/>
          <a:lstStyle/>
          <a:p>
            <a:pPr defTabSz="1828433">
              <a:defRPr sz="3600">
                <a:solidFill>
                  <a:srgbClr val="FFFFFF"/>
                </a:solidFill>
                <a:latin typeface="Lato Light"/>
                <a:ea typeface="Lato Light"/>
                <a:cs typeface="Lato Light"/>
                <a:sym typeface="Lato Light"/>
              </a:defRPr>
            </a:pPr>
            <a:endParaRPr/>
          </a:p>
        </p:txBody>
      </p:sp>
      <p:sp>
        <p:nvSpPr>
          <p:cNvPr id="173" name="幻灯片编号"/>
          <p:cNvSpPr txBox="1">
            <a:spLocks noGrp="1"/>
          </p:cNvSpPr>
          <p:nvPr>
            <p:ph type="sldNum" sz="quarter" idx="2"/>
          </p:nvPr>
        </p:nvSpPr>
        <p:spPr>
          <a:xfrm>
            <a:off x="22746056" y="799387"/>
            <a:ext cx="506323" cy="513045"/>
          </a:xfrm>
          <a:prstGeom prst="rect">
            <a:avLst/>
          </a:prstGeom>
        </p:spPr>
        <p:txBody>
          <a:bodyPr lIns="91421" tIns="91421" rIns="91421" bIns="91421" anchor="t"/>
          <a:lstStyle>
            <a:lvl1pPr defTabSz="1828433">
              <a:defRPr sz="2200">
                <a:solidFill>
                  <a:srgbClr val="FFFFFF"/>
                </a:solidFill>
                <a:latin typeface="Helvetica"/>
                <a:ea typeface="Helvetica"/>
                <a:cs typeface="Helvetica"/>
                <a:sym typeface="Helvetica"/>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2_Big Background with image">
    <p:spTree>
      <p:nvGrpSpPr>
        <p:cNvPr id="1" name=""/>
        <p:cNvGrpSpPr/>
        <p:nvPr/>
      </p:nvGrpSpPr>
      <p:grpSpPr>
        <a:xfrm>
          <a:off x="0" y="0"/>
          <a:ext cx="0" cy="0"/>
          <a:chOff x="0" y="0"/>
          <a:chExt cx="0" cy="0"/>
        </a:xfrm>
      </p:grpSpPr>
      <p:sp>
        <p:nvSpPr>
          <p:cNvPr id="180" name="Rectangle 8"/>
          <p:cNvSpPr/>
          <p:nvPr/>
        </p:nvSpPr>
        <p:spPr>
          <a:xfrm>
            <a:off x="3173" y="12994549"/>
            <a:ext cx="24377654" cy="802641"/>
          </a:xfrm>
          <a:prstGeom prst="rect">
            <a:avLst/>
          </a:prstGeom>
          <a:solidFill>
            <a:srgbClr val="000000">
              <a:alpha val="89525"/>
            </a:srgbClr>
          </a:solidFill>
          <a:ln w="12700">
            <a:miter lim="400000"/>
          </a:ln>
        </p:spPr>
        <p:txBody>
          <a:bodyPr lIns="45719" rIns="45719" anchor="ctr"/>
          <a:lstStyle/>
          <a:p>
            <a:pPr defTabSz="1828433">
              <a:defRPr sz="3600">
                <a:solidFill>
                  <a:srgbClr val="FFFFFF"/>
                </a:solidFill>
                <a:latin typeface="Lato Light"/>
                <a:ea typeface="Lato Light"/>
                <a:cs typeface="Lato Light"/>
                <a:sym typeface="Lato Light"/>
              </a:defRPr>
            </a:pPr>
            <a:endParaRPr/>
          </a:p>
        </p:txBody>
      </p:sp>
      <p:sp>
        <p:nvSpPr>
          <p:cNvPr id="182" name="Rectangle 8"/>
          <p:cNvSpPr/>
          <p:nvPr/>
        </p:nvSpPr>
        <p:spPr>
          <a:xfrm>
            <a:off x="3173" y="-54448"/>
            <a:ext cx="24377654" cy="1785744"/>
          </a:xfrm>
          <a:prstGeom prst="rect">
            <a:avLst/>
          </a:prstGeom>
          <a:solidFill>
            <a:srgbClr val="143576"/>
          </a:solidFill>
          <a:ln w="12700">
            <a:miter lim="400000"/>
          </a:ln>
        </p:spPr>
        <p:txBody>
          <a:bodyPr lIns="45719" rIns="45719" anchor="ctr"/>
          <a:lstStyle/>
          <a:p>
            <a:pPr defTabSz="1828433">
              <a:defRPr sz="3600">
                <a:solidFill>
                  <a:srgbClr val="FFFFFF"/>
                </a:solidFill>
                <a:latin typeface="Lato Light"/>
                <a:ea typeface="Lato Light"/>
                <a:cs typeface="Lato Light"/>
                <a:sym typeface="Lato Light"/>
              </a:defRPr>
            </a:pPr>
            <a:endParaRPr/>
          </a:p>
        </p:txBody>
      </p:sp>
      <p:sp>
        <p:nvSpPr>
          <p:cNvPr id="183" name="幻灯片编号"/>
          <p:cNvSpPr txBox="1">
            <a:spLocks noGrp="1"/>
          </p:cNvSpPr>
          <p:nvPr>
            <p:ph type="sldNum" sz="quarter" idx="2"/>
          </p:nvPr>
        </p:nvSpPr>
        <p:spPr>
          <a:xfrm>
            <a:off x="22746056" y="799387"/>
            <a:ext cx="506323" cy="513045"/>
          </a:xfrm>
          <a:prstGeom prst="rect">
            <a:avLst/>
          </a:prstGeom>
        </p:spPr>
        <p:txBody>
          <a:bodyPr lIns="91421" tIns="91421" rIns="91421" bIns="91421" anchor="t"/>
          <a:lstStyle>
            <a:lvl1pPr defTabSz="1828433">
              <a:defRPr sz="2200">
                <a:solidFill>
                  <a:srgbClr val="FFFFFF"/>
                </a:solidFill>
                <a:latin typeface="Helvetica"/>
                <a:ea typeface="Helvetica"/>
                <a:cs typeface="Helvetica"/>
                <a:sym typeface="Helvetica"/>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与照片">
    <p:spTree>
      <p:nvGrpSpPr>
        <p:cNvPr id="1" name=""/>
        <p:cNvGrpSpPr/>
        <p:nvPr/>
      </p:nvGrpSpPr>
      <p:grpSpPr>
        <a:xfrm>
          <a:off x="0" y="0"/>
          <a:ext cx="0" cy="0"/>
          <a:chOff x="0" y="0"/>
          <a:chExt cx="0" cy="0"/>
        </a:xfrm>
      </p:grpSpPr>
      <p:sp>
        <p:nvSpPr>
          <p:cNvPr id="2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22" name="演示文稿标题"/>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演示文稿标题</a:t>
            </a:r>
          </a:p>
        </p:txBody>
      </p:sp>
      <p:sp>
        <p:nvSpPr>
          <p:cNvPr id="23" name="作者和日期"/>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701675">
              <a:lnSpc>
                <a:spcPct val="100000"/>
              </a:lnSpc>
              <a:spcBef>
                <a:spcPts val="0"/>
              </a:spcBef>
              <a:buSzTx/>
              <a:buNone/>
              <a:defRPr sz="3060" b="1"/>
            </a:lvl1pPr>
          </a:lstStyle>
          <a:p>
            <a:r>
              <a:t>作者和日期</a:t>
            </a:r>
          </a:p>
        </p:txBody>
      </p:sp>
      <p:sp>
        <p:nvSpPr>
          <p:cNvPr id="24" name="正文级别 1…"/>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演示文稿副标题</a:t>
            </a:r>
          </a:p>
          <a:p>
            <a:pPr lvl="1"/>
            <a:endParaRPr/>
          </a:p>
          <a:p>
            <a:pPr lvl="2"/>
            <a:endParaRPr/>
          </a:p>
          <a:p>
            <a:pPr lvl="3"/>
            <a:endParaRPr/>
          </a:p>
          <a:p>
            <a:pPr lvl="4"/>
            <a:endParaRPr/>
          </a:p>
        </p:txBody>
      </p:sp>
      <p:sp>
        <p:nvSpPr>
          <p:cNvPr id="2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与照片（备选）">
    <p:spTree>
      <p:nvGrpSpPr>
        <p:cNvPr id="1" name=""/>
        <p:cNvGrpSpPr/>
        <p:nvPr/>
      </p:nvGrpSpPr>
      <p:grpSpPr>
        <a:xfrm>
          <a:off x="0" y="0"/>
          <a:ext cx="0" cy="0"/>
          <a:chOff x="0" y="0"/>
          <a:chExt cx="0" cy="0"/>
        </a:xfrm>
      </p:grpSpPr>
      <p:sp>
        <p:nvSpPr>
          <p:cNvPr id="3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33" name="幻灯片标题"/>
          <p:cNvSpPr txBox="1">
            <a:spLocks noGrp="1"/>
          </p:cNvSpPr>
          <p:nvPr>
            <p:ph type="title" hasCustomPrompt="1"/>
          </p:nvPr>
        </p:nvSpPr>
        <p:spPr>
          <a:xfrm>
            <a:off x="1206500" y="1270000"/>
            <a:ext cx="9779000" cy="5882273"/>
          </a:xfrm>
          <a:prstGeom prst="rect">
            <a:avLst/>
          </a:prstGeom>
        </p:spPr>
        <p:txBody>
          <a:bodyPr anchor="b"/>
          <a:lstStyle/>
          <a:p>
            <a:r>
              <a:t>幻灯片标题</a:t>
            </a:r>
          </a:p>
        </p:txBody>
      </p:sp>
      <p:sp>
        <p:nvSpPr>
          <p:cNvPr id="34" name="正文级别 1…"/>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幻灯片副标题</a:t>
            </a:r>
          </a:p>
          <a:p>
            <a:pPr lvl="1"/>
            <a:endParaRPr/>
          </a:p>
          <a:p>
            <a:pPr lvl="2"/>
            <a:endParaRPr/>
          </a:p>
          <a:p>
            <a:pPr lvl="3"/>
            <a:endParaRPr/>
          </a:p>
          <a:p>
            <a:pPr lvl="4"/>
            <a:endParaRPr/>
          </a:p>
        </p:txBody>
      </p:sp>
      <p:sp>
        <p:nvSpPr>
          <p:cNvPr id="35" name="幻灯片编号"/>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42" name="幻灯片标题"/>
          <p:cNvSpPr txBox="1">
            <a:spLocks noGrp="1"/>
          </p:cNvSpPr>
          <p:nvPr>
            <p:ph type="title" hasCustomPrompt="1"/>
          </p:nvPr>
        </p:nvSpPr>
        <p:spPr>
          <a:prstGeom prst="rect">
            <a:avLst/>
          </a:prstGeom>
        </p:spPr>
        <p:txBody>
          <a:bodyPr/>
          <a:lstStyle/>
          <a:p>
            <a:r>
              <a:t>幻灯片标题</a:t>
            </a:r>
          </a:p>
        </p:txBody>
      </p:sp>
      <p:sp>
        <p:nvSpPr>
          <p:cNvPr id="43" name="幻灯片副标题"/>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726440">
              <a:lnSpc>
                <a:spcPct val="100000"/>
              </a:lnSpc>
              <a:spcBef>
                <a:spcPts val="0"/>
              </a:spcBef>
              <a:buSzTx/>
              <a:buNone/>
              <a:defRPr sz="4840" b="1"/>
            </a:lvl1pPr>
          </a:lstStyle>
          <a:p>
            <a:r>
              <a:t>幻灯片副标题</a:t>
            </a:r>
          </a:p>
        </p:txBody>
      </p:sp>
      <p:sp>
        <p:nvSpPr>
          <p:cNvPr id="44" name="正文级别 1…"/>
          <p:cNvSpPr txBox="1">
            <a:spLocks noGrp="1"/>
          </p:cNvSpPr>
          <p:nvPr>
            <p:ph type="body" idx="1" hasCustomPrompt="1"/>
          </p:nvPr>
        </p:nvSpPr>
        <p:spPr>
          <a:prstGeom prst="rect">
            <a:avLst/>
          </a:prstGeom>
        </p:spPr>
        <p:txBody>
          <a:bodyPr/>
          <a:lstStyle/>
          <a:p>
            <a:r>
              <a:t>幻灯片项目符号文本</a:t>
            </a:r>
          </a:p>
          <a:p>
            <a:pPr lvl="1"/>
            <a:endParaRPr/>
          </a:p>
          <a:p>
            <a:pPr lvl="2"/>
            <a:endParaRPr/>
          </a:p>
          <a:p>
            <a:pPr lvl="3"/>
            <a:endParaRPr/>
          </a:p>
          <a:p>
            <a:pPr lvl="4"/>
            <a:endParaRPr/>
          </a:p>
        </p:txBody>
      </p:sp>
      <p:sp>
        <p:nvSpPr>
          <p:cNvPr id="4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52" name="正文级别 1…"/>
          <p:cNvSpPr txBox="1">
            <a:spLocks noGrp="1"/>
          </p:cNvSpPr>
          <p:nvPr>
            <p:ph type="body" idx="1" hasCustomPrompt="1"/>
          </p:nvPr>
        </p:nvSpPr>
        <p:spPr>
          <a:prstGeom prst="rect">
            <a:avLst/>
          </a:prstGeom>
        </p:spPr>
        <p:txBody>
          <a:bodyPr numCol="2" spcCol="1098550"/>
          <a:lstStyle/>
          <a:p>
            <a:r>
              <a:t>幻灯片项目符号文本</a:t>
            </a:r>
          </a:p>
          <a:p>
            <a:pPr lvl="1"/>
            <a:endParaRPr/>
          </a:p>
          <a:p>
            <a:pPr lvl="2"/>
            <a:endParaRPr/>
          </a:p>
          <a:p>
            <a:pPr lvl="3"/>
            <a:endParaRPr/>
          </a:p>
          <a:p>
            <a:pPr lvl="4"/>
            <a:endParaRPr/>
          </a:p>
        </p:txBody>
      </p:sp>
      <p:sp>
        <p:nvSpPr>
          <p:cNvPr id="5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0" name="幻灯片副标题"/>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726440">
              <a:lnSpc>
                <a:spcPct val="100000"/>
              </a:lnSpc>
              <a:spcBef>
                <a:spcPts val="0"/>
              </a:spcBef>
              <a:buSzTx/>
              <a:buNone/>
              <a:defRPr sz="4840" b="1"/>
            </a:lvl1pPr>
          </a:lstStyle>
          <a:p>
            <a:r>
              <a:t>幻灯片副标题</a:t>
            </a:r>
          </a:p>
        </p:txBody>
      </p:sp>
      <p:sp>
        <p:nvSpPr>
          <p:cNvPr id="61" name="正文级别 1…"/>
          <p:cNvSpPr txBox="1">
            <a:spLocks noGrp="1"/>
          </p:cNvSpPr>
          <p:nvPr>
            <p:ph type="body" sz="half" idx="1" hasCustomPrompt="1"/>
          </p:nvPr>
        </p:nvSpPr>
        <p:spPr>
          <a:xfrm>
            <a:off x="1206500" y="4248504"/>
            <a:ext cx="9779000" cy="8256630"/>
          </a:xfrm>
          <a:prstGeom prst="rect">
            <a:avLst/>
          </a:prstGeom>
        </p:spPr>
        <p:txBody>
          <a:bodyPr/>
          <a:lstStyle/>
          <a:p>
            <a:r>
              <a:t>幻灯片项目符号文本</a:t>
            </a:r>
          </a:p>
          <a:p>
            <a:pPr lvl="1"/>
            <a:endParaRPr/>
          </a:p>
          <a:p>
            <a:pPr lvl="2"/>
            <a:endParaRPr/>
          </a:p>
          <a:p>
            <a:pPr lvl="3"/>
            <a:endParaRPr/>
          </a:p>
          <a:p>
            <a:pPr lvl="4"/>
            <a:endParaRPr/>
          </a:p>
        </p:txBody>
      </p:sp>
      <p:sp>
        <p:nvSpPr>
          <p:cNvPr id="62" name="660384004_1290x1720.jpg"/>
          <p:cNvSpPr>
            <a:spLocks noGrp="1"/>
          </p:cNvSpPr>
          <p:nvPr>
            <p:ph type="pic" idx="22"/>
          </p:nvPr>
        </p:nvSpPr>
        <p:spPr>
          <a:xfrm>
            <a:off x="12192000" y="-407266"/>
            <a:ext cx="10916874" cy="14555832"/>
          </a:xfrm>
          <a:prstGeom prst="rect">
            <a:avLst/>
          </a:prstGeom>
        </p:spPr>
        <p:txBody>
          <a:bodyPr lIns="91439" tIns="45719" rIns="91439" bIns="45719">
            <a:noAutofit/>
          </a:bodyPr>
          <a:lstStyle/>
          <a:p>
            <a:endParaRPr/>
          </a:p>
        </p:txBody>
      </p:sp>
      <p:sp>
        <p:nvSpPr>
          <p:cNvPr id="63" name="幻灯片标题"/>
          <p:cNvSpPr txBox="1">
            <a:spLocks noGrp="1"/>
          </p:cNvSpPr>
          <p:nvPr>
            <p:ph type="title" hasCustomPrompt="1"/>
          </p:nvPr>
        </p:nvSpPr>
        <p:spPr>
          <a:xfrm>
            <a:off x="1206500" y="1079500"/>
            <a:ext cx="9779000" cy="1435100"/>
          </a:xfrm>
          <a:prstGeom prst="rect">
            <a:avLst/>
          </a:prstGeom>
        </p:spPr>
        <p:txBody>
          <a:bodyPr/>
          <a:lstStyle/>
          <a:p>
            <a:r>
              <a:t>幻灯片标题</a:t>
            </a:r>
          </a:p>
        </p:txBody>
      </p:sp>
      <p:sp>
        <p:nvSpPr>
          <p:cNvPr id="6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节">
    <p:spTree>
      <p:nvGrpSpPr>
        <p:cNvPr id="1" name=""/>
        <p:cNvGrpSpPr/>
        <p:nvPr/>
      </p:nvGrpSpPr>
      <p:grpSpPr>
        <a:xfrm>
          <a:off x="0" y="0"/>
          <a:ext cx="0" cy="0"/>
          <a:chOff x="0" y="0"/>
          <a:chExt cx="0" cy="0"/>
        </a:xfrm>
      </p:grpSpPr>
      <p:sp>
        <p:nvSpPr>
          <p:cNvPr id="71" name="章节标题"/>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章节标题</a:t>
            </a:r>
          </a:p>
        </p:txBody>
      </p:sp>
      <p:sp>
        <p:nvSpPr>
          <p:cNvPr id="72" name="幻灯片编号"/>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79" name="幻灯片标题"/>
          <p:cNvSpPr txBox="1">
            <a:spLocks noGrp="1"/>
          </p:cNvSpPr>
          <p:nvPr>
            <p:ph type="title" hasCustomPrompt="1"/>
          </p:nvPr>
        </p:nvSpPr>
        <p:spPr>
          <a:xfrm>
            <a:off x="1206500" y="1079500"/>
            <a:ext cx="21971000" cy="1434949"/>
          </a:xfrm>
          <a:prstGeom prst="rect">
            <a:avLst/>
          </a:prstGeom>
        </p:spPr>
        <p:txBody>
          <a:bodyPr/>
          <a:lstStyle/>
          <a:p>
            <a:r>
              <a:t>幻灯片标题</a:t>
            </a:r>
          </a:p>
        </p:txBody>
      </p:sp>
      <p:sp>
        <p:nvSpPr>
          <p:cNvPr id="80" name="幻灯片副标题"/>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726440">
              <a:lnSpc>
                <a:spcPct val="100000"/>
              </a:lnSpc>
              <a:spcBef>
                <a:spcPts val="0"/>
              </a:spcBef>
              <a:buSzTx/>
              <a:buNone/>
              <a:defRPr sz="4840" b="1"/>
            </a:lvl1pPr>
          </a:lstStyle>
          <a:p>
            <a:r>
              <a:t>幻灯片副标题</a:t>
            </a:r>
          </a:p>
        </p:txBody>
      </p:sp>
      <p:sp>
        <p:nvSpPr>
          <p:cNvPr id="8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议程">
    <p:spTree>
      <p:nvGrpSpPr>
        <p:cNvPr id="1" name=""/>
        <p:cNvGrpSpPr/>
        <p:nvPr/>
      </p:nvGrpSpPr>
      <p:grpSpPr>
        <a:xfrm>
          <a:off x="0" y="0"/>
          <a:ext cx="0" cy="0"/>
          <a:chOff x="0" y="0"/>
          <a:chExt cx="0" cy="0"/>
        </a:xfrm>
      </p:grpSpPr>
      <p:sp>
        <p:nvSpPr>
          <p:cNvPr id="88" name="议程标题"/>
          <p:cNvSpPr txBox="1">
            <a:spLocks noGrp="1"/>
          </p:cNvSpPr>
          <p:nvPr>
            <p:ph type="title" hasCustomPrompt="1"/>
          </p:nvPr>
        </p:nvSpPr>
        <p:spPr>
          <a:xfrm>
            <a:off x="1206500" y="1079500"/>
            <a:ext cx="21971000" cy="1435100"/>
          </a:xfrm>
          <a:prstGeom prst="rect">
            <a:avLst/>
          </a:prstGeom>
        </p:spPr>
        <p:txBody>
          <a:bodyPr/>
          <a:lstStyle/>
          <a:p>
            <a:r>
              <a:t>议程标题</a:t>
            </a:r>
          </a:p>
        </p:txBody>
      </p:sp>
      <p:sp>
        <p:nvSpPr>
          <p:cNvPr id="89" name="议程副标题"/>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726440">
              <a:lnSpc>
                <a:spcPct val="100000"/>
              </a:lnSpc>
              <a:spcBef>
                <a:spcPts val="0"/>
              </a:spcBef>
              <a:buSzTx/>
              <a:buNone/>
              <a:defRPr sz="4840" b="1"/>
            </a:lvl1pPr>
          </a:lstStyle>
          <a:p>
            <a:r>
              <a:t>议程副标题</a:t>
            </a:r>
          </a:p>
        </p:txBody>
      </p:sp>
      <p:sp>
        <p:nvSpPr>
          <p:cNvPr id="90" name="正文级别 1…"/>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议程主题</a:t>
            </a:r>
          </a:p>
          <a:p>
            <a:pPr lvl="1"/>
            <a:endParaRPr/>
          </a:p>
          <a:p>
            <a:pPr lvl="2"/>
            <a:endParaRPr/>
          </a:p>
          <a:p>
            <a:pPr lvl="3"/>
            <a:endParaRPr/>
          </a:p>
          <a:p>
            <a:pPr lvl="4"/>
            <a:endParaRPr/>
          </a:p>
        </p:txBody>
      </p:sp>
      <p:sp>
        <p:nvSpPr>
          <p:cNvPr id="9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幻灯片标题"/>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幻灯片标题</a:t>
            </a:r>
          </a:p>
        </p:txBody>
      </p:sp>
      <p:sp>
        <p:nvSpPr>
          <p:cNvPr id="3" name="正文级别 1…"/>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幻灯片项目符号文本</a:t>
            </a:r>
          </a:p>
          <a:p>
            <a:pPr lvl="1"/>
            <a:endParaRPr/>
          </a:p>
          <a:p>
            <a:pPr lvl="2"/>
            <a:endParaRPr/>
          </a:p>
          <a:p>
            <a:pPr lvl="3"/>
            <a:endParaRPr/>
          </a:p>
          <a:p>
            <a:pPr lvl="4"/>
            <a:endParaRPr/>
          </a:p>
        </p:txBody>
      </p:sp>
      <p:sp>
        <p:nvSpPr>
          <p:cNvPr id="4" name="幻灯片编号"/>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Rectangle 8"/>
          <p:cNvSpPr/>
          <p:nvPr/>
        </p:nvSpPr>
        <p:spPr>
          <a:xfrm>
            <a:off x="3173" y="3331954"/>
            <a:ext cx="24377654" cy="4868536"/>
          </a:xfrm>
          <a:prstGeom prst="rect">
            <a:avLst/>
          </a:prstGeom>
          <a:solidFill>
            <a:srgbClr val="143576"/>
          </a:solidFill>
          <a:ln w="12700">
            <a:miter lim="400000"/>
          </a:ln>
        </p:spPr>
        <p:txBody>
          <a:bodyPr lIns="45719" rIns="45719" anchor="ctr"/>
          <a:lstStyle/>
          <a:p>
            <a:pPr defTabSz="1828433">
              <a:defRPr sz="3600">
                <a:solidFill>
                  <a:srgbClr val="FFFFFF"/>
                </a:solidFill>
                <a:latin typeface="Lato Light"/>
                <a:ea typeface="Lato Light"/>
                <a:cs typeface="Lato Light"/>
                <a:sym typeface="Lato Light"/>
              </a:defRPr>
            </a:pPr>
            <a:endParaRPr/>
          </a:p>
        </p:txBody>
      </p:sp>
      <p:sp>
        <p:nvSpPr>
          <p:cNvPr id="193" name="TextBox 8"/>
          <p:cNvSpPr txBox="1"/>
          <p:nvPr/>
        </p:nvSpPr>
        <p:spPr>
          <a:xfrm>
            <a:off x="8979316" y="4122496"/>
            <a:ext cx="6425368" cy="23617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1828433">
              <a:defRPr sz="16000" b="1" i="1">
                <a:solidFill>
                  <a:srgbClr val="FFFFFF"/>
                </a:solidFill>
                <a:latin typeface="Arial"/>
                <a:ea typeface="Arial"/>
                <a:cs typeface="Arial"/>
                <a:sym typeface="Arial"/>
              </a:defRPr>
            </a:lvl1pPr>
          </a:lstStyle>
          <a:p>
            <a:r>
              <a:t>C-Link</a:t>
            </a:r>
          </a:p>
        </p:txBody>
      </p:sp>
      <p:sp>
        <p:nvSpPr>
          <p:cNvPr id="194" name="The Contract of Linking Real World and Meta Universe based on Blockchain"/>
          <p:cNvSpPr txBox="1"/>
          <p:nvPr/>
        </p:nvSpPr>
        <p:spPr>
          <a:xfrm>
            <a:off x="4172974" y="6800480"/>
            <a:ext cx="16038052" cy="6098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1828800">
              <a:defRPr sz="3600" i="1">
                <a:solidFill>
                  <a:srgbClr val="FFFFFF"/>
                </a:solidFill>
                <a:latin typeface="Arial"/>
                <a:ea typeface="Arial"/>
                <a:cs typeface="Arial"/>
                <a:sym typeface="Arial"/>
              </a:defRPr>
            </a:pPr>
            <a:r>
              <a:t>The Contract of Linking Real World and Meta Universe based on Blockchain    </a:t>
            </a:r>
          </a:p>
        </p:txBody>
      </p:sp>
      <p:sp>
        <p:nvSpPr>
          <p:cNvPr id="195" name="在区块链上将现实世界和元宇宙缔结契约"/>
          <p:cNvSpPr txBox="1"/>
          <p:nvPr/>
        </p:nvSpPr>
        <p:spPr>
          <a:xfrm>
            <a:off x="6310629" y="8383939"/>
            <a:ext cx="11534141" cy="980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l" defTabSz="1828433">
              <a:defRPr sz="5000" b="1" i="1">
                <a:solidFill>
                  <a:srgbClr val="122E74"/>
                </a:solidFill>
                <a:latin typeface="Arial"/>
                <a:ea typeface="Arial"/>
                <a:cs typeface="Arial"/>
                <a:sym typeface="Arial"/>
              </a:defRPr>
            </a:lvl1pPr>
          </a:lstStyle>
          <a:p>
            <a:r>
              <a:t>在区块链上将现实世界和元宇宙缔结契约</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TextBox 11"/>
          <p:cNvSpPr txBox="1">
            <a:spLocks noGrp="1"/>
          </p:cNvSpPr>
          <p:nvPr>
            <p:ph type="sldNum" sz="quarter" idx="2"/>
          </p:nvPr>
        </p:nvSpPr>
        <p:spPr>
          <a:xfrm>
            <a:off x="22746056" y="799387"/>
            <a:ext cx="506323" cy="51304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a:t>
            </a:fld>
            <a:endParaRPr/>
          </a:p>
        </p:txBody>
      </p:sp>
      <p:pic>
        <p:nvPicPr>
          <p:cNvPr id="312" name="区块链图片素材IDVCG41N1158524089.png" descr="区块链图片素材IDVCG41N1158524089.png"/>
          <p:cNvPicPr>
            <a:picLocks noChangeAspect="1"/>
          </p:cNvPicPr>
          <p:nvPr/>
        </p:nvPicPr>
        <p:blipFill>
          <a:blip r:embed="rId2"/>
          <a:stretch>
            <a:fillRect/>
          </a:stretch>
        </p:blipFill>
        <p:spPr>
          <a:xfrm>
            <a:off x="-281358" y="-1439155"/>
            <a:ext cx="24907026" cy="16594310"/>
          </a:xfrm>
          <a:prstGeom prst="rect">
            <a:avLst/>
          </a:prstGeom>
          <a:ln w="12700">
            <a:miter lim="400000"/>
          </a:ln>
        </p:spPr>
      </p:pic>
      <p:sp>
        <p:nvSpPr>
          <p:cNvPr id="313" name="Rectangle 23"/>
          <p:cNvSpPr/>
          <p:nvPr/>
        </p:nvSpPr>
        <p:spPr>
          <a:xfrm>
            <a:off x="-4081" y="0"/>
            <a:ext cx="24388082" cy="13716001"/>
          </a:xfrm>
          <a:prstGeom prst="rect">
            <a:avLst/>
          </a:prstGeom>
          <a:solidFill>
            <a:srgbClr val="09183C">
              <a:alpha val="44062"/>
            </a:srgbClr>
          </a:solidFill>
          <a:ln w="12700">
            <a:miter lim="400000"/>
          </a:ln>
        </p:spPr>
        <p:txBody>
          <a:bodyPr lIns="45719" rIns="45719" anchor="ctr"/>
          <a:lstStyle/>
          <a:p>
            <a:pPr defTabSz="1828433">
              <a:defRPr sz="3200">
                <a:solidFill>
                  <a:srgbClr val="FFFFFF"/>
                </a:solidFill>
                <a:latin typeface="Calibri"/>
                <a:ea typeface="Calibri"/>
                <a:cs typeface="Calibri"/>
                <a:sym typeface="Calibri"/>
              </a:defRPr>
            </a:pPr>
            <a:endParaRPr/>
          </a:p>
        </p:txBody>
      </p:sp>
      <p:sp>
        <p:nvSpPr>
          <p:cNvPr id="314" name="Rectangle 8"/>
          <p:cNvSpPr txBox="1"/>
          <p:nvPr/>
        </p:nvSpPr>
        <p:spPr>
          <a:xfrm>
            <a:off x="10433050" y="1592118"/>
            <a:ext cx="3517901" cy="1143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defTabSz="1828433">
              <a:defRPr sz="6400" b="1" spc="500">
                <a:solidFill>
                  <a:srgbClr val="FFFFFF"/>
                </a:solidFill>
                <a:latin typeface="Montserrat Black"/>
                <a:ea typeface="Montserrat Black"/>
                <a:cs typeface="Montserrat Black"/>
                <a:sym typeface="Montserrat Black"/>
              </a:defRPr>
            </a:lvl1pPr>
          </a:lstStyle>
          <a:p>
            <a:r>
              <a:t>产品亮点</a:t>
            </a:r>
          </a:p>
        </p:txBody>
      </p:sp>
      <p:sp>
        <p:nvSpPr>
          <p:cNvPr id="315" name="TextBox 83"/>
          <p:cNvSpPr txBox="1"/>
          <p:nvPr/>
        </p:nvSpPr>
        <p:spPr>
          <a:xfrm>
            <a:off x="3020083" y="9285599"/>
            <a:ext cx="1841501" cy="5313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defTabSz="1828433">
              <a:lnSpc>
                <a:spcPts val="3700"/>
              </a:lnSpc>
              <a:spcBef>
                <a:spcPts val="3100"/>
              </a:spcBef>
              <a:defRPr sz="3600" b="1">
                <a:solidFill>
                  <a:srgbClr val="FFFFFF"/>
                </a:solidFill>
                <a:latin typeface="Montserrat Black"/>
                <a:ea typeface="Montserrat Black"/>
                <a:cs typeface="Montserrat Black"/>
                <a:sym typeface="Montserrat Black"/>
              </a:defRPr>
            </a:lvl1pPr>
          </a:lstStyle>
          <a:p>
            <a:r>
              <a:t>加密通讯</a:t>
            </a:r>
          </a:p>
        </p:txBody>
      </p:sp>
      <p:sp>
        <p:nvSpPr>
          <p:cNvPr id="316" name="TextBox 88"/>
          <p:cNvSpPr txBox="1"/>
          <p:nvPr/>
        </p:nvSpPr>
        <p:spPr>
          <a:xfrm>
            <a:off x="8134582" y="9285599"/>
            <a:ext cx="2755901" cy="5313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defTabSz="1828433">
              <a:lnSpc>
                <a:spcPts val="3700"/>
              </a:lnSpc>
              <a:spcBef>
                <a:spcPts val="3100"/>
              </a:spcBef>
              <a:defRPr sz="3600" b="1">
                <a:solidFill>
                  <a:srgbClr val="FFFFFF"/>
                </a:solidFill>
                <a:latin typeface="Montserrat Black"/>
                <a:ea typeface="Montserrat Black"/>
                <a:cs typeface="Montserrat Black"/>
                <a:sym typeface="Montserrat Black"/>
              </a:defRPr>
            </a:lvl1pPr>
          </a:lstStyle>
          <a:p>
            <a:r>
              <a:t>去中心化身份</a:t>
            </a:r>
          </a:p>
        </p:txBody>
      </p:sp>
      <p:sp>
        <p:nvSpPr>
          <p:cNvPr id="317" name="TextBox 91"/>
          <p:cNvSpPr txBox="1"/>
          <p:nvPr/>
        </p:nvSpPr>
        <p:spPr>
          <a:xfrm>
            <a:off x="18980923" y="9285599"/>
            <a:ext cx="2755901" cy="5313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defTabSz="1828433">
              <a:lnSpc>
                <a:spcPts val="3700"/>
              </a:lnSpc>
              <a:spcBef>
                <a:spcPts val="3100"/>
              </a:spcBef>
              <a:defRPr sz="3600" b="1">
                <a:solidFill>
                  <a:srgbClr val="FFFFFF"/>
                </a:solidFill>
                <a:latin typeface="Montserrat Black"/>
                <a:ea typeface="Montserrat Black"/>
                <a:cs typeface="Montserrat Black"/>
                <a:sym typeface="Montserrat Black"/>
              </a:defRPr>
            </a:lvl1pPr>
          </a:lstStyle>
          <a:p>
            <a:r>
              <a:t>合同自动执行</a:t>
            </a:r>
          </a:p>
        </p:txBody>
      </p:sp>
      <p:sp>
        <p:nvSpPr>
          <p:cNvPr id="318" name="Oval 99"/>
          <p:cNvSpPr/>
          <p:nvPr/>
        </p:nvSpPr>
        <p:spPr>
          <a:xfrm>
            <a:off x="2524933" y="5408975"/>
            <a:ext cx="2921010" cy="2921774"/>
          </a:xfrm>
          <a:prstGeom prst="ellipse">
            <a:avLst/>
          </a:prstGeom>
          <a:solidFill>
            <a:srgbClr val="1F55BD"/>
          </a:solidFill>
          <a:ln w="12700">
            <a:miter lim="400000"/>
          </a:ln>
        </p:spPr>
        <p:txBody>
          <a:bodyPr lIns="45719" rIns="45719" anchor="ctr"/>
          <a:lstStyle/>
          <a:p>
            <a:pPr defTabSz="1828433">
              <a:defRPr sz="3600">
                <a:solidFill>
                  <a:srgbClr val="FFFFFF"/>
                </a:solidFill>
                <a:latin typeface="Source Sans Pro Regular"/>
                <a:ea typeface="Source Sans Pro Regular"/>
                <a:cs typeface="Source Sans Pro Regular"/>
                <a:sym typeface="Source Sans Pro Regular"/>
              </a:defRPr>
            </a:pPr>
            <a:endParaRPr/>
          </a:p>
        </p:txBody>
      </p:sp>
      <p:sp>
        <p:nvSpPr>
          <p:cNvPr id="319" name="Oval 103"/>
          <p:cNvSpPr/>
          <p:nvPr/>
        </p:nvSpPr>
        <p:spPr>
          <a:xfrm>
            <a:off x="8074329" y="5408975"/>
            <a:ext cx="2921011" cy="2921774"/>
          </a:xfrm>
          <a:prstGeom prst="ellipse">
            <a:avLst/>
          </a:prstGeom>
          <a:solidFill>
            <a:srgbClr val="1F55BD"/>
          </a:solidFill>
          <a:ln w="12700">
            <a:miter lim="400000"/>
          </a:ln>
        </p:spPr>
        <p:txBody>
          <a:bodyPr lIns="45719" rIns="45719" anchor="ctr"/>
          <a:lstStyle/>
          <a:p>
            <a:pPr defTabSz="1828433">
              <a:defRPr sz="3600">
                <a:solidFill>
                  <a:srgbClr val="FFFFFF"/>
                </a:solidFill>
                <a:latin typeface="Source Sans Pro Regular"/>
                <a:ea typeface="Source Sans Pro Regular"/>
                <a:cs typeface="Source Sans Pro Regular"/>
                <a:sym typeface="Source Sans Pro Regular"/>
              </a:defRPr>
            </a:pPr>
            <a:endParaRPr/>
          </a:p>
        </p:txBody>
      </p:sp>
      <p:sp>
        <p:nvSpPr>
          <p:cNvPr id="320" name="Oval 106"/>
          <p:cNvSpPr/>
          <p:nvPr/>
        </p:nvSpPr>
        <p:spPr>
          <a:xfrm>
            <a:off x="18898367" y="5408975"/>
            <a:ext cx="2921011" cy="2921773"/>
          </a:xfrm>
          <a:prstGeom prst="ellipse">
            <a:avLst/>
          </a:prstGeom>
          <a:solidFill>
            <a:srgbClr val="1F55BD"/>
          </a:solidFill>
          <a:ln w="12700">
            <a:miter lim="400000"/>
          </a:ln>
        </p:spPr>
        <p:txBody>
          <a:bodyPr lIns="45719" rIns="45719" anchor="ctr"/>
          <a:lstStyle/>
          <a:p>
            <a:pPr defTabSz="1828433">
              <a:defRPr sz="3400">
                <a:solidFill>
                  <a:srgbClr val="FFFFFF"/>
                </a:solidFill>
                <a:latin typeface="Source Sans Pro Regular"/>
                <a:ea typeface="Source Sans Pro Regular"/>
                <a:cs typeface="Source Sans Pro Regular"/>
                <a:sym typeface="Source Sans Pro Regular"/>
              </a:defRPr>
            </a:pPr>
            <a:endParaRPr/>
          </a:p>
        </p:txBody>
      </p:sp>
      <p:sp>
        <p:nvSpPr>
          <p:cNvPr id="321" name="TextBox 91"/>
          <p:cNvSpPr txBox="1"/>
          <p:nvPr/>
        </p:nvSpPr>
        <p:spPr>
          <a:xfrm>
            <a:off x="13823174" y="9285599"/>
            <a:ext cx="2298701" cy="5313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defTabSz="1828433">
              <a:lnSpc>
                <a:spcPts val="3700"/>
              </a:lnSpc>
              <a:spcBef>
                <a:spcPts val="3100"/>
              </a:spcBef>
              <a:defRPr sz="3600" b="1">
                <a:solidFill>
                  <a:srgbClr val="FFFFFF"/>
                </a:solidFill>
                <a:latin typeface="Montserrat Black"/>
                <a:ea typeface="Montserrat Black"/>
                <a:cs typeface="Montserrat Black"/>
                <a:sym typeface="Montserrat Black"/>
              </a:defRPr>
            </a:lvl1pPr>
          </a:lstStyle>
          <a:p>
            <a:r>
              <a:t>零知识证明</a:t>
            </a:r>
          </a:p>
        </p:txBody>
      </p:sp>
      <p:sp>
        <p:nvSpPr>
          <p:cNvPr id="322" name="Oval 106"/>
          <p:cNvSpPr/>
          <p:nvPr/>
        </p:nvSpPr>
        <p:spPr>
          <a:xfrm>
            <a:off x="13531863" y="5408975"/>
            <a:ext cx="2921011" cy="2921773"/>
          </a:xfrm>
          <a:prstGeom prst="ellipse">
            <a:avLst/>
          </a:prstGeom>
          <a:solidFill>
            <a:srgbClr val="1F55BD"/>
          </a:solidFill>
          <a:ln w="12700">
            <a:miter lim="400000"/>
          </a:ln>
        </p:spPr>
        <p:txBody>
          <a:bodyPr lIns="45719" rIns="45719" anchor="ctr"/>
          <a:lstStyle/>
          <a:p>
            <a:pPr defTabSz="1828433">
              <a:defRPr sz="3600">
                <a:solidFill>
                  <a:srgbClr val="FFFFFF"/>
                </a:solidFill>
                <a:latin typeface="Source Sans Pro Regular"/>
                <a:ea typeface="Source Sans Pro Regular"/>
                <a:cs typeface="Source Sans Pro Regular"/>
                <a:sym typeface="Source Sans Pro Regular"/>
              </a:defRPr>
            </a:pPr>
            <a:endParaRPr/>
          </a:p>
        </p:txBody>
      </p:sp>
      <p:pic>
        <p:nvPicPr>
          <p:cNvPr id="323" name="图像" descr="图像"/>
          <p:cNvPicPr>
            <a:picLocks noChangeAspect="1"/>
          </p:cNvPicPr>
          <p:nvPr/>
        </p:nvPicPr>
        <p:blipFill>
          <a:blip r:embed="rId3"/>
          <a:stretch>
            <a:fillRect/>
          </a:stretch>
        </p:blipFill>
        <p:spPr>
          <a:xfrm>
            <a:off x="3325038" y="6158661"/>
            <a:ext cx="1320801" cy="1422401"/>
          </a:xfrm>
          <a:prstGeom prst="rect">
            <a:avLst/>
          </a:prstGeom>
          <a:ln w="12700">
            <a:miter lim="400000"/>
          </a:ln>
        </p:spPr>
      </p:pic>
      <p:pic>
        <p:nvPicPr>
          <p:cNvPr id="324" name="图像" descr="图像"/>
          <p:cNvPicPr>
            <a:picLocks noChangeAspect="1"/>
          </p:cNvPicPr>
          <p:nvPr/>
        </p:nvPicPr>
        <p:blipFill>
          <a:blip r:embed="rId4"/>
          <a:stretch>
            <a:fillRect/>
          </a:stretch>
        </p:blipFill>
        <p:spPr>
          <a:xfrm>
            <a:off x="8840149" y="6317411"/>
            <a:ext cx="1422401" cy="1104901"/>
          </a:xfrm>
          <a:prstGeom prst="rect">
            <a:avLst/>
          </a:prstGeom>
          <a:ln w="12700">
            <a:miter lim="400000"/>
          </a:ln>
        </p:spPr>
      </p:pic>
      <p:pic>
        <p:nvPicPr>
          <p:cNvPr id="325" name="图像" descr="图像"/>
          <p:cNvPicPr>
            <a:picLocks noChangeAspect="1"/>
          </p:cNvPicPr>
          <p:nvPr/>
        </p:nvPicPr>
        <p:blipFill>
          <a:blip r:embed="rId5"/>
          <a:stretch>
            <a:fillRect/>
          </a:stretch>
        </p:blipFill>
        <p:spPr>
          <a:xfrm>
            <a:off x="14402612" y="6280105"/>
            <a:ext cx="1179691" cy="1179691"/>
          </a:xfrm>
          <a:prstGeom prst="rect">
            <a:avLst/>
          </a:prstGeom>
          <a:ln w="12700">
            <a:miter lim="400000"/>
          </a:ln>
        </p:spPr>
      </p:pic>
      <p:pic>
        <p:nvPicPr>
          <p:cNvPr id="326" name="图像" descr="图像"/>
          <p:cNvPicPr>
            <a:picLocks noChangeAspect="1"/>
          </p:cNvPicPr>
          <p:nvPr/>
        </p:nvPicPr>
        <p:blipFill>
          <a:blip r:embed="rId6"/>
          <a:stretch>
            <a:fillRect/>
          </a:stretch>
        </p:blipFill>
        <p:spPr>
          <a:xfrm>
            <a:off x="19783124" y="6211956"/>
            <a:ext cx="1320801" cy="1292088"/>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Rectangle 8"/>
          <p:cNvSpPr txBox="1"/>
          <p:nvPr/>
        </p:nvSpPr>
        <p:spPr>
          <a:xfrm>
            <a:off x="795523" y="266924"/>
            <a:ext cx="5270501" cy="1143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defTabSz="1828433">
              <a:defRPr sz="6400" b="1" spc="500">
                <a:solidFill>
                  <a:srgbClr val="FFFFFF"/>
                </a:solidFill>
                <a:latin typeface="Montserrat Black"/>
                <a:ea typeface="Montserrat Black"/>
                <a:cs typeface="Montserrat Black"/>
                <a:sym typeface="Montserrat Black"/>
              </a:defRPr>
            </a:lvl1pPr>
          </a:lstStyle>
          <a:p>
            <a:r>
              <a:t>去中心化身份</a:t>
            </a:r>
          </a:p>
        </p:txBody>
      </p:sp>
      <p:sp>
        <p:nvSpPr>
          <p:cNvPr id="329" name="经过手机号，身份证号或人脸识别认证的，拥有机构背书的ID信息，主要用于与线下实体相关的合同签署"/>
          <p:cNvSpPr txBox="1"/>
          <p:nvPr/>
        </p:nvSpPr>
        <p:spPr>
          <a:xfrm>
            <a:off x="3055275" y="7840143"/>
            <a:ext cx="6897829" cy="18278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584200">
              <a:defRPr sz="3200" b="1">
                <a:solidFill>
                  <a:srgbClr val="000000"/>
                </a:solidFill>
              </a:defRPr>
            </a:lvl1pPr>
          </a:lstStyle>
          <a:p>
            <a:r>
              <a:t>经过手机号，身份证号或人脸识别认证的，拥有机构背书的ID信息，主要用于与线下实体相关的合同签署</a:t>
            </a:r>
          </a:p>
        </p:txBody>
      </p:sp>
      <p:grpSp>
        <p:nvGrpSpPr>
          <p:cNvPr id="332" name="成组"/>
          <p:cNvGrpSpPr/>
          <p:nvPr/>
        </p:nvGrpSpPr>
        <p:grpSpPr>
          <a:xfrm>
            <a:off x="5534972" y="4200155"/>
            <a:ext cx="1938436" cy="1938941"/>
            <a:chOff x="0" y="0"/>
            <a:chExt cx="1938434" cy="1938940"/>
          </a:xfrm>
        </p:grpSpPr>
        <p:sp>
          <p:nvSpPr>
            <p:cNvPr id="330" name="Oval 99"/>
            <p:cNvSpPr/>
            <p:nvPr/>
          </p:nvSpPr>
          <p:spPr>
            <a:xfrm>
              <a:off x="0" y="0"/>
              <a:ext cx="1938435" cy="1938941"/>
            </a:xfrm>
            <a:prstGeom prst="ellipse">
              <a:avLst/>
            </a:prstGeom>
            <a:solidFill>
              <a:srgbClr val="1F55BD"/>
            </a:solidFill>
            <a:ln w="12700" cap="flat">
              <a:noFill/>
              <a:miter lim="400000"/>
            </a:ln>
            <a:effectLst/>
          </p:spPr>
          <p:txBody>
            <a:bodyPr wrap="square" lIns="45719" tIns="45719" rIns="45719" bIns="45719" numCol="1" anchor="ctr">
              <a:noAutofit/>
            </a:bodyPr>
            <a:lstStyle/>
            <a:p>
              <a:pPr defTabSz="1828433">
                <a:defRPr sz="3600">
                  <a:solidFill>
                    <a:srgbClr val="FFFFFF"/>
                  </a:solidFill>
                  <a:latin typeface="Source Sans Pro Regular"/>
                  <a:ea typeface="Source Sans Pro Regular"/>
                  <a:cs typeface="Source Sans Pro Regular"/>
                  <a:sym typeface="Source Sans Pro Regular"/>
                </a:defRPr>
              </a:pPr>
              <a:endParaRPr/>
            </a:p>
          </p:txBody>
        </p:sp>
        <p:pic>
          <p:nvPicPr>
            <p:cNvPr id="331" name="图像" descr="图像"/>
            <p:cNvPicPr>
              <a:picLocks noChangeAspect="1"/>
            </p:cNvPicPr>
            <p:nvPr/>
          </p:nvPicPr>
          <p:blipFill>
            <a:blip r:embed="rId2"/>
            <a:stretch>
              <a:fillRect/>
            </a:stretch>
          </p:blipFill>
          <p:spPr>
            <a:xfrm>
              <a:off x="499317" y="499570"/>
              <a:ext cx="939801" cy="939801"/>
            </a:xfrm>
            <a:prstGeom prst="rect">
              <a:avLst/>
            </a:prstGeom>
            <a:ln w="12700" cap="flat">
              <a:noFill/>
              <a:miter lim="400000"/>
            </a:ln>
            <a:effectLst/>
          </p:spPr>
        </p:pic>
      </p:grpSp>
      <p:sp>
        <p:nvSpPr>
          <p:cNvPr id="333" name="TextBox 83"/>
          <p:cNvSpPr txBox="1"/>
          <p:nvPr/>
        </p:nvSpPr>
        <p:spPr>
          <a:xfrm>
            <a:off x="4115101" y="6789213"/>
            <a:ext cx="4778177" cy="5659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1828433">
              <a:lnSpc>
                <a:spcPts val="3700"/>
              </a:lnSpc>
              <a:spcBef>
                <a:spcPts val="3100"/>
              </a:spcBef>
              <a:defRPr sz="4400" b="1">
                <a:solidFill>
                  <a:srgbClr val="1F55BD"/>
                </a:solidFill>
                <a:latin typeface="Montserrat Black"/>
                <a:ea typeface="Montserrat Black"/>
                <a:cs typeface="Montserrat Black"/>
                <a:sym typeface="Montserrat Black"/>
              </a:defRPr>
            </a:lvl1pPr>
          </a:lstStyle>
          <a:p>
            <a:r>
              <a:t>CA验证身份</a:t>
            </a:r>
          </a:p>
        </p:txBody>
      </p:sp>
      <p:sp>
        <p:nvSpPr>
          <p:cNvPr id="334" name="此类身份未经过权威机构背书验证，其特点是其以NFT的形式原生于区块链中，绑定对应的地址或属性后，可以用于区块链原生应用中，如Dapp中的合同，Defi，Gamefi，DAO等"/>
          <p:cNvSpPr txBox="1"/>
          <p:nvPr/>
        </p:nvSpPr>
        <p:spPr>
          <a:xfrm>
            <a:off x="12880344" y="7962549"/>
            <a:ext cx="9935965" cy="20723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584200">
              <a:defRPr sz="3200" b="1">
                <a:solidFill>
                  <a:srgbClr val="000000"/>
                </a:solidFill>
              </a:defRPr>
            </a:lvl1pPr>
          </a:lstStyle>
          <a:p>
            <a:r>
              <a:rPr dirty="0" err="1" smtClean="0"/>
              <a:t>此类身份</a:t>
            </a:r>
            <a:r>
              <a:rPr lang="zh-CN" altLang="en-US" dirty="0" smtClean="0"/>
              <a:t>无需</a:t>
            </a:r>
            <a:r>
              <a:rPr dirty="0" smtClean="0"/>
              <a:t>权威机构背书验证</a:t>
            </a:r>
            <a:r>
              <a:rPr dirty="0"/>
              <a:t>，其特点是其以NFT的形式原生于区块链中，绑定对应的地址或属性后，可以用于区块链原生应用中，如Dapp中的合同，Defi，Gamefi，DAO等</a:t>
            </a:r>
          </a:p>
        </p:txBody>
      </p:sp>
      <p:grpSp>
        <p:nvGrpSpPr>
          <p:cNvPr id="337" name="成组"/>
          <p:cNvGrpSpPr/>
          <p:nvPr/>
        </p:nvGrpSpPr>
        <p:grpSpPr>
          <a:xfrm>
            <a:off x="16879109" y="4222380"/>
            <a:ext cx="1938435" cy="1938941"/>
            <a:chOff x="0" y="0"/>
            <a:chExt cx="1938434" cy="1938940"/>
          </a:xfrm>
        </p:grpSpPr>
        <p:sp>
          <p:nvSpPr>
            <p:cNvPr id="335" name="Oval 99"/>
            <p:cNvSpPr/>
            <p:nvPr/>
          </p:nvSpPr>
          <p:spPr>
            <a:xfrm>
              <a:off x="0" y="0"/>
              <a:ext cx="1938435" cy="1938941"/>
            </a:xfrm>
            <a:prstGeom prst="ellipse">
              <a:avLst/>
            </a:prstGeom>
            <a:solidFill>
              <a:srgbClr val="1F55BD"/>
            </a:solidFill>
            <a:ln w="12700" cap="flat">
              <a:noFill/>
              <a:miter lim="400000"/>
            </a:ln>
            <a:effectLst/>
          </p:spPr>
          <p:txBody>
            <a:bodyPr wrap="square" lIns="45719" tIns="45719" rIns="45719" bIns="45719" numCol="1" anchor="ctr">
              <a:noAutofit/>
            </a:bodyPr>
            <a:lstStyle/>
            <a:p>
              <a:pPr defTabSz="1828433">
                <a:defRPr sz="3600">
                  <a:solidFill>
                    <a:srgbClr val="FFFFFF"/>
                  </a:solidFill>
                  <a:latin typeface="Source Sans Pro Regular"/>
                  <a:ea typeface="Source Sans Pro Regular"/>
                  <a:cs typeface="Source Sans Pro Regular"/>
                  <a:sym typeface="Source Sans Pro Regular"/>
                </a:defRPr>
              </a:pPr>
              <a:endParaRPr/>
            </a:p>
          </p:txBody>
        </p:sp>
        <p:pic>
          <p:nvPicPr>
            <p:cNvPr id="336" name="图像" descr="图像"/>
            <p:cNvPicPr>
              <a:picLocks noChangeAspect="1"/>
            </p:cNvPicPr>
            <p:nvPr/>
          </p:nvPicPr>
          <p:blipFill>
            <a:blip r:embed="rId3"/>
            <a:stretch>
              <a:fillRect/>
            </a:stretch>
          </p:blipFill>
          <p:spPr>
            <a:xfrm>
              <a:off x="499317" y="499570"/>
              <a:ext cx="939801" cy="939801"/>
            </a:xfrm>
            <a:prstGeom prst="rect">
              <a:avLst/>
            </a:prstGeom>
            <a:ln w="12700" cap="flat">
              <a:noFill/>
              <a:miter lim="400000"/>
            </a:ln>
            <a:effectLst/>
          </p:spPr>
        </p:pic>
      </p:grpSp>
      <p:sp>
        <p:nvSpPr>
          <p:cNvPr id="338" name="TextBox 83"/>
          <p:cNvSpPr txBox="1"/>
          <p:nvPr/>
        </p:nvSpPr>
        <p:spPr>
          <a:xfrm>
            <a:off x="15459237" y="6811438"/>
            <a:ext cx="4778177" cy="5659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1828433">
              <a:lnSpc>
                <a:spcPts val="3700"/>
              </a:lnSpc>
              <a:spcBef>
                <a:spcPts val="3100"/>
              </a:spcBef>
              <a:defRPr sz="4400" b="1">
                <a:solidFill>
                  <a:srgbClr val="1F55BD"/>
                </a:solidFill>
                <a:latin typeface="Montserrat Black"/>
                <a:ea typeface="Montserrat Black"/>
                <a:cs typeface="Montserrat Black"/>
                <a:sym typeface="Montserrat Black"/>
              </a:defRPr>
            </a:lvl1pPr>
          </a:lstStyle>
          <a:p>
            <a:r>
              <a:t>非CA验证类身份</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Rectangle 8"/>
          <p:cNvSpPr txBox="1"/>
          <p:nvPr/>
        </p:nvSpPr>
        <p:spPr>
          <a:xfrm>
            <a:off x="795523" y="266924"/>
            <a:ext cx="3517901" cy="1143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defTabSz="1828433">
              <a:defRPr sz="6400" b="1" spc="500">
                <a:solidFill>
                  <a:srgbClr val="FFFFFF"/>
                </a:solidFill>
                <a:latin typeface="Montserrat Black"/>
                <a:ea typeface="Montserrat Black"/>
                <a:cs typeface="Montserrat Black"/>
                <a:sym typeface="Montserrat Black"/>
              </a:defRPr>
            </a:lvl1pPr>
          </a:lstStyle>
          <a:p>
            <a:r>
              <a:t>加密通讯</a:t>
            </a:r>
          </a:p>
        </p:txBody>
      </p:sp>
      <p:sp>
        <p:nvSpPr>
          <p:cNvPr id="342" name="隐私聊天"/>
          <p:cNvSpPr/>
          <p:nvPr/>
        </p:nvSpPr>
        <p:spPr>
          <a:xfrm>
            <a:off x="3753622" y="5717042"/>
            <a:ext cx="2602644" cy="1610373"/>
          </a:xfrm>
          <a:prstGeom prst="rect">
            <a:avLst/>
          </a:prstGeom>
          <a:solidFill>
            <a:srgbClr val="14357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584200">
              <a:defRPr sz="2800">
                <a:solidFill>
                  <a:srgbClr val="FFFFFF"/>
                </a:solidFill>
                <a:latin typeface="Helvetica Neue Medium"/>
                <a:ea typeface="Helvetica Neue Medium"/>
                <a:cs typeface="Helvetica Neue Medium"/>
                <a:sym typeface="Helvetica Neue Medium"/>
              </a:defRPr>
            </a:lvl1pPr>
          </a:lstStyle>
          <a:p>
            <a:r>
              <a:rPr lang="zh-CN" altLang="en-US" dirty="0"/>
              <a:t>隐私通讯</a:t>
            </a:r>
            <a:endParaRPr dirty="0"/>
          </a:p>
        </p:txBody>
      </p:sp>
      <p:sp>
        <p:nvSpPr>
          <p:cNvPr id="343" name="双棘轮加密算法"/>
          <p:cNvSpPr/>
          <p:nvPr/>
        </p:nvSpPr>
        <p:spPr>
          <a:xfrm>
            <a:off x="12469786" y="3128834"/>
            <a:ext cx="3317695" cy="1270001"/>
          </a:xfrm>
          <a:prstGeom prst="rect">
            <a:avLst/>
          </a:prstGeom>
          <a:solidFill>
            <a:srgbClr val="14357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584200">
              <a:defRPr sz="2800">
                <a:solidFill>
                  <a:srgbClr val="FFFFFF"/>
                </a:solidFill>
                <a:latin typeface="Helvetica Neue Medium"/>
                <a:ea typeface="Helvetica Neue Medium"/>
                <a:cs typeface="Helvetica Neue Medium"/>
                <a:sym typeface="Helvetica Neue Medium"/>
              </a:defRPr>
            </a:lvl1pPr>
          </a:lstStyle>
          <a:p>
            <a:r>
              <a:t>双棘轮加密算法</a:t>
            </a:r>
          </a:p>
        </p:txBody>
      </p:sp>
      <p:sp>
        <p:nvSpPr>
          <p:cNvPr id="344" name="通过在双方通信之前协商出一种加密替换的方式，在每次通信之前在端上加密信息，到另一端解密成原文。"/>
          <p:cNvSpPr txBox="1"/>
          <p:nvPr/>
        </p:nvSpPr>
        <p:spPr>
          <a:xfrm>
            <a:off x="12438671" y="4573110"/>
            <a:ext cx="6652850" cy="162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584200">
              <a:defRPr sz="2800" b="1">
                <a:solidFill>
                  <a:srgbClr val="000000"/>
                </a:solidFill>
              </a:defRPr>
            </a:lvl1pPr>
          </a:lstStyle>
          <a:p>
            <a:r>
              <a:t>通过在双方通信之前协商出一种加密替换的方式，在每次通信之前在端上加密信息，到另一端解密成原文。</a:t>
            </a:r>
          </a:p>
        </p:txBody>
      </p:sp>
      <p:sp>
        <p:nvSpPr>
          <p:cNvPr id="345" name="线条"/>
          <p:cNvSpPr/>
          <p:nvPr/>
        </p:nvSpPr>
        <p:spPr>
          <a:xfrm flipV="1">
            <a:off x="7094771" y="3851212"/>
            <a:ext cx="4407294" cy="2597656"/>
          </a:xfrm>
          <a:prstGeom prst="line">
            <a:avLst/>
          </a:prstGeom>
          <a:ln w="190500">
            <a:solidFill>
              <a:srgbClr val="143576">
                <a:alpha val="72637"/>
              </a:srgbClr>
            </a:solidFill>
            <a:miter lim="400000"/>
            <a:tailEnd type="triangle"/>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346" name="聊天内容端对端加密"/>
          <p:cNvSpPr txBox="1"/>
          <p:nvPr/>
        </p:nvSpPr>
        <p:spPr>
          <a:xfrm>
            <a:off x="3731746" y="7651036"/>
            <a:ext cx="3139458" cy="571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584200">
              <a:defRPr sz="2600" b="1">
                <a:solidFill>
                  <a:srgbClr val="000000"/>
                </a:solidFill>
              </a:defRPr>
            </a:lvl1pPr>
          </a:lstStyle>
          <a:p>
            <a:r>
              <a:t>聊天内容端对端加密</a:t>
            </a:r>
          </a:p>
        </p:txBody>
      </p:sp>
      <p:sp>
        <p:nvSpPr>
          <p:cNvPr id="347" name="分布式存储"/>
          <p:cNvSpPr/>
          <p:nvPr/>
        </p:nvSpPr>
        <p:spPr>
          <a:xfrm>
            <a:off x="12467378" y="7517289"/>
            <a:ext cx="3317695" cy="1270001"/>
          </a:xfrm>
          <a:prstGeom prst="rect">
            <a:avLst/>
          </a:prstGeom>
          <a:solidFill>
            <a:srgbClr val="14357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584200">
              <a:defRPr sz="2800">
                <a:solidFill>
                  <a:srgbClr val="FFFFFF"/>
                </a:solidFill>
                <a:latin typeface="Helvetica Neue Medium"/>
                <a:ea typeface="Helvetica Neue Medium"/>
                <a:cs typeface="Helvetica Neue Medium"/>
                <a:sym typeface="Helvetica Neue Medium"/>
              </a:defRPr>
            </a:lvl1pPr>
          </a:lstStyle>
          <a:p>
            <a:r>
              <a:t>分布式存储</a:t>
            </a:r>
          </a:p>
        </p:txBody>
      </p:sp>
      <p:sp>
        <p:nvSpPr>
          <p:cNvPr id="348" name="区别于传统中心化信息存储方式，所有ID属性均利用IPFS技术分布式存储，确保信息安全不会泄露。消息本身仅存储于客户端本地"/>
          <p:cNvSpPr txBox="1"/>
          <p:nvPr/>
        </p:nvSpPr>
        <p:spPr>
          <a:xfrm>
            <a:off x="12438671" y="9040524"/>
            <a:ext cx="6652850" cy="21542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584200">
              <a:defRPr sz="2800" b="1">
                <a:solidFill>
                  <a:srgbClr val="000000"/>
                </a:solidFill>
              </a:defRPr>
            </a:pPr>
            <a:r>
              <a:t>区别于传统中心化信息存储方式，所有ID属性均利用IPFS技术分布式存储，确保信息安全不会泄露。消息本身仅存储于客户端本地</a:t>
            </a:r>
          </a:p>
        </p:txBody>
      </p:sp>
      <p:sp>
        <p:nvSpPr>
          <p:cNvPr id="349" name="线条"/>
          <p:cNvSpPr/>
          <p:nvPr/>
        </p:nvSpPr>
        <p:spPr>
          <a:xfrm>
            <a:off x="7094771" y="6677788"/>
            <a:ext cx="4702518" cy="1406976"/>
          </a:xfrm>
          <a:prstGeom prst="line">
            <a:avLst/>
          </a:prstGeom>
          <a:ln w="190500">
            <a:solidFill>
              <a:srgbClr val="143576">
                <a:alpha val="72637"/>
              </a:srgbClr>
            </a:solidFill>
            <a:miter lim="400000"/>
            <a:tailEnd type="triangle"/>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Rectangle 8"/>
          <p:cNvSpPr txBox="1"/>
          <p:nvPr/>
        </p:nvSpPr>
        <p:spPr>
          <a:xfrm>
            <a:off x="795523" y="266924"/>
            <a:ext cx="4394201" cy="1143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defTabSz="1828433">
              <a:defRPr sz="6400" b="1" spc="500">
                <a:solidFill>
                  <a:srgbClr val="FFFFFF"/>
                </a:solidFill>
                <a:latin typeface="Montserrat Black"/>
                <a:ea typeface="Montserrat Black"/>
                <a:cs typeface="Montserrat Black"/>
                <a:sym typeface="Montserrat Black"/>
              </a:defRPr>
            </a:lvl1pPr>
          </a:lstStyle>
          <a:p>
            <a:r>
              <a:t>零知识证明</a:t>
            </a:r>
          </a:p>
        </p:txBody>
      </p:sp>
      <p:sp>
        <p:nvSpPr>
          <p:cNvPr id="353" name="根据不同合同模板的参数规则，在构造合同时，将重要的条款（如工资，签约时间，重要法律条款）做零知识验证预处理，与合同哈希一并上链。实现合同双方在不透露合同全文的情况下，实现定向信息的证明。"/>
          <p:cNvSpPr txBox="1"/>
          <p:nvPr/>
        </p:nvSpPr>
        <p:spPr>
          <a:xfrm>
            <a:off x="3382164" y="2930176"/>
            <a:ext cx="17210080" cy="2044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just" defTabSz="584200">
              <a:lnSpc>
                <a:spcPct val="120000"/>
              </a:lnSpc>
              <a:defRPr sz="3200" b="1">
                <a:solidFill>
                  <a:srgbClr val="000000"/>
                </a:solidFill>
              </a:defRPr>
            </a:lvl1pPr>
          </a:lstStyle>
          <a:p>
            <a:r>
              <a:t>根据不同合同模板的参数规则，在构造合同时，将重要的条款（如工资，签约时间，重要法律条款）做零知识验证预处理，与合同哈希一并上链。实现合同双方在不透露合同全文的情况下，实现定向信息的证明。</a:t>
            </a:r>
          </a:p>
        </p:txBody>
      </p:sp>
      <p:sp>
        <p:nvSpPr>
          <p:cNvPr id="354" name="零知识参数A"/>
          <p:cNvSpPr/>
          <p:nvPr/>
        </p:nvSpPr>
        <p:spPr>
          <a:xfrm>
            <a:off x="7793818" y="6540751"/>
            <a:ext cx="4416650" cy="1459443"/>
          </a:xfrm>
          <a:prstGeom prst="roundRect">
            <a:avLst>
              <a:gd name="adj" fmla="val 15000"/>
            </a:avLst>
          </a:prstGeom>
          <a:solidFill>
            <a:srgbClr val="14357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defTabSz="584200">
              <a:defRPr sz="2800">
                <a:solidFill>
                  <a:srgbClr val="FFFFFF"/>
                </a:solidFill>
                <a:latin typeface="Helvetica Neue Medium"/>
                <a:ea typeface="Helvetica Neue Medium"/>
                <a:cs typeface="Helvetica Neue Medium"/>
                <a:sym typeface="Helvetica Neue Medium"/>
              </a:defRPr>
            </a:pPr>
            <a:r>
              <a:t>零知识参数A</a:t>
            </a:r>
          </a:p>
        </p:txBody>
      </p:sp>
      <p:sp>
        <p:nvSpPr>
          <p:cNvPr id="355" name="验证成功"/>
          <p:cNvSpPr/>
          <p:nvPr/>
        </p:nvSpPr>
        <p:spPr>
          <a:xfrm>
            <a:off x="16039620" y="7420114"/>
            <a:ext cx="3456942" cy="1459443"/>
          </a:xfrm>
          <a:prstGeom prst="roundRect">
            <a:avLst>
              <a:gd name="adj" fmla="val 15000"/>
            </a:avLst>
          </a:prstGeom>
          <a:solidFill>
            <a:srgbClr val="14357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584200">
              <a:defRPr sz="2800">
                <a:solidFill>
                  <a:srgbClr val="FFFFFF"/>
                </a:solidFill>
                <a:latin typeface="Helvetica Neue Medium"/>
                <a:ea typeface="Helvetica Neue Medium"/>
                <a:cs typeface="Helvetica Neue Medium"/>
                <a:sym typeface="Helvetica Neue Medium"/>
              </a:defRPr>
            </a:lvl1pPr>
          </a:lstStyle>
          <a:p>
            <a:r>
              <a:t>验证成功</a:t>
            </a:r>
          </a:p>
        </p:txBody>
      </p:sp>
      <p:sp>
        <p:nvSpPr>
          <p:cNvPr id="356" name="验证工具"/>
          <p:cNvSpPr txBox="1"/>
          <p:nvPr/>
        </p:nvSpPr>
        <p:spPr>
          <a:xfrm>
            <a:off x="13226651" y="7243531"/>
            <a:ext cx="1638301" cy="63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584200">
              <a:defRPr sz="3000" b="1">
                <a:solidFill>
                  <a:srgbClr val="000000"/>
                </a:solidFill>
              </a:defRPr>
            </a:lvl1pPr>
          </a:lstStyle>
          <a:p>
            <a:r>
              <a:t>验证工具</a:t>
            </a:r>
          </a:p>
        </p:txBody>
      </p:sp>
      <p:sp>
        <p:nvSpPr>
          <p:cNvPr id="357" name="线条"/>
          <p:cNvSpPr/>
          <p:nvPr/>
        </p:nvSpPr>
        <p:spPr>
          <a:xfrm>
            <a:off x="12699865" y="8149835"/>
            <a:ext cx="2850358" cy="1"/>
          </a:xfrm>
          <a:prstGeom prst="line">
            <a:avLst/>
          </a:prstGeom>
          <a:ln w="139700">
            <a:solidFill>
              <a:srgbClr val="143576">
                <a:alpha val="80792"/>
              </a:srgbClr>
            </a:solidFill>
            <a:miter lim="400000"/>
            <a:tailEnd type="triangle"/>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358" name="零知识参数B"/>
          <p:cNvSpPr/>
          <p:nvPr/>
        </p:nvSpPr>
        <p:spPr>
          <a:xfrm>
            <a:off x="7793818" y="8534339"/>
            <a:ext cx="4416650" cy="1459443"/>
          </a:xfrm>
          <a:prstGeom prst="roundRect">
            <a:avLst>
              <a:gd name="adj" fmla="val 15000"/>
            </a:avLst>
          </a:prstGeom>
          <a:solidFill>
            <a:srgbClr val="14357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defTabSz="584200">
              <a:defRPr sz="2800">
                <a:solidFill>
                  <a:srgbClr val="FFFFFF"/>
                </a:solidFill>
                <a:latin typeface="Helvetica Neue Medium"/>
                <a:ea typeface="Helvetica Neue Medium"/>
                <a:cs typeface="Helvetica Neue Medium"/>
                <a:sym typeface="Helvetica Neue Medium"/>
              </a:defRPr>
            </a:pPr>
            <a:r>
              <a:t>零知识参数B</a:t>
            </a:r>
          </a:p>
        </p:txBody>
      </p:sp>
      <p:sp>
        <p:nvSpPr>
          <p:cNvPr id="359" name="链上获取"/>
          <p:cNvSpPr txBox="1"/>
          <p:nvPr/>
        </p:nvSpPr>
        <p:spPr>
          <a:xfrm>
            <a:off x="4947832" y="6495129"/>
            <a:ext cx="1638301" cy="63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584200">
              <a:defRPr sz="3000" b="1">
                <a:solidFill>
                  <a:srgbClr val="000000"/>
                </a:solidFill>
              </a:defRPr>
            </a:lvl1pPr>
          </a:lstStyle>
          <a:p>
            <a:r>
              <a:t>链上获取</a:t>
            </a:r>
          </a:p>
        </p:txBody>
      </p:sp>
      <p:sp>
        <p:nvSpPr>
          <p:cNvPr id="360" name="线条"/>
          <p:cNvSpPr/>
          <p:nvPr/>
        </p:nvSpPr>
        <p:spPr>
          <a:xfrm>
            <a:off x="4477847" y="7270472"/>
            <a:ext cx="2850357" cy="1"/>
          </a:xfrm>
          <a:prstGeom prst="line">
            <a:avLst/>
          </a:prstGeom>
          <a:ln w="139700">
            <a:solidFill>
              <a:srgbClr val="143576">
                <a:alpha val="80792"/>
              </a:srgbClr>
            </a:solidFill>
            <a:miter lim="400000"/>
            <a:tailEnd type="triangle"/>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361" name="被验证方提供"/>
          <p:cNvSpPr txBox="1"/>
          <p:nvPr/>
        </p:nvSpPr>
        <p:spPr>
          <a:xfrm>
            <a:off x="4566832" y="8450496"/>
            <a:ext cx="2400301" cy="63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584200">
              <a:defRPr sz="3000" b="1">
                <a:solidFill>
                  <a:srgbClr val="000000"/>
                </a:solidFill>
              </a:defRPr>
            </a:lvl1pPr>
          </a:lstStyle>
          <a:p>
            <a:r>
              <a:t>被验证方提供</a:t>
            </a:r>
          </a:p>
        </p:txBody>
      </p:sp>
      <p:sp>
        <p:nvSpPr>
          <p:cNvPr id="362" name="线条"/>
          <p:cNvSpPr/>
          <p:nvPr/>
        </p:nvSpPr>
        <p:spPr>
          <a:xfrm>
            <a:off x="4477847" y="9264060"/>
            <a:ext cx="2850357" cy="1"/>
          </a:xfrm>
          <a:prstGeom prst="line">
            <a:avLst/>
          </a:prstGeom>
          <a:ln w="139700">
            <a:solidFill>
              <a:srgbClr val="143576">
                <a:alpha val="80792"/>
              </a:srgbClr>
            </a:solidFill>
            <a:miter lim="400000"/>
            <a:tailEnd type="triangle"/>
          </a:ln>
        </p:spPr>
        <p:txBody>
          <a:bodyPr lIns="50800" tIns="50800" rIns="50800" bIns="50800" anchor="ctr"/>
          <a:lstStyle/>
          <a:p>
            <a:pPr defTabSz="584200">
              <a:defRPr sz="2200">
                <a:solidFill>
                  <a:srgbClr val="FFFFFF"/>
                </a:solidFill>
                <a:latin typeface="Helvetica Neue Medium"/>
                <a:ea typeface="Helvetica Neue Medium"/>
                <a:cs typeface="Helvetica Neue Medium"/>
                <a:sym typeface="Helvetica Neue Medium"/>
              </a:defRPr>
            </a:pPr>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Rectangle 8"/>
          <p:cNvSpPr txBox="1"/>
          <p:nvPr/>
        </p:nvSpPr>
        <p:spPr>
          <a:xfrm>
            <a:off x="795523" y="266924"/>
            <a:ext cx="5270501" cy="1143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defTabSz="1828433">
              <a:defRPr sz="6400" b="1" spc="500">
                <a:solidFill>
                  <a:srgbClr val="FFFFFF"/>
                </a:solidFill>
                <a:latin typeface="Montserrat Black"/>
                <a:ea typeface="Montserrat Black"/>
                <a:cs typeface="Montserrat Black"/>
                <a:sym typeface="Montserrat Black"/>
              </a:defRPr>
            </a:lvl1pPr>
          </a:lstStyle>
          <a:p>
            <a:r>
              <a:t>合同自动执行</a:t>
            </a:r>
          </a:p>
        </p:txBody>
      </p:sp>
      <p:sp>
        <p:nvSpPr>
          <p:cNvPr id="366" name="合同重要数据利用DH算法加密后上链…"/>
          <p:cNvSpPr/>
          <p:nvPr/>
        </p:nvSpPr>
        <p:spPr>
          <a:xfrm>
            <a:off x="2452842" y="6682484"/>
            <a:ext cx="6071565" cy="2217621"/>
          </a:xfrm>
          <a:prstGeom prst="rect">
            <a:avLst/>
          </a:prstGeom>
          <a:solidFill>
            <a:srgbClr val="14357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defTabSz="755650">
              <a:lnSpc>
                <a:spcPct val="90000"/>
              </a:lnSpc>
              <a:spcBef>
                <a:spcPts val="700"/>
              </a:spcBef>
              <a:defRPr>
                <a:solidFill>
                  <a:srgbClr val="FFFFFF"/>
                </a:solidFill>
                <a:latin typeface="等线"/>
                <a:ea typeface="等线"/>
                <a:cs typeface="等线"/>
                <a:sym typeface="等线"/>
              </a:defRPr>
            </a:pPr>
            <a:r>
              <a:t>合同重要数据利用DH算法加密后上链</a:t>
            </a:r>
          </a:p>
          <a:p>
            <a:pPr defTabSz="755650">
              <a:lnSpc>
                <a:spcPct val="90000"/>
              </a:lnSpc>
              <a:spcBef>
                <a:spcPts val="700"/>
              </a:spcBef>
              <a:defRPr>
                <a:solidFill>
                  <a:srgbClr val="FFFFFF"/>
                </a:solidFill>
                <a:latin typeface="等线"/>
                <a:ea typeface="等线"/>
                <a:cs typeface="等线"/>
                <a:sym typeface="等线"/>
              </a:defRPr>
            </a:pPr>
            <a:r>
              <a:t>（如工资，股权分配，收款地址，</a:t>
            </a:r>
          </a:p>
          <a:p>
            <a:pPr defTabSz="755650">
              <a:lnSpc>
                <a:spcPct val="90000"/>
              </a:lnSpc>
              <a:spcBef>
                <a:spcPts val="700"/>
              </a:spcBef>
              <a:defRPr>
                <a:solidFill>
                  <a:srgbClr val="FFFFFF"/>
                </a:solidFill>
                <a:latin typeface="等线"/>
                <a:ea typeface="等线"/>
                <a:cs typeface="等线"/>
                <a:sym typeface="等线"/>
              </a:defRPr>
            </a:pPr>
            <a:r>
              <a:t>收款时间等）</a:t>
            </a:r>
          </a:p>
        </p:txBody>
      </p:sp>
      <p:sp>
        <p:nvSpPr>
          <p:cNvPr id="367" name="根据模板类型，在构造合同时，将涉及合同执行的重要信息，在经过DH算法加密后（此算法可保证加密信息仅合同双方能解密）与合同哈希一起上链。实现重要信息的特定归属及一定程度的合同自动执行能力"/>
          <p:cNvSpPr txBox="1"/>
          <p:nvPr/>
        </p:nvSpPr>
        <p:spPr>
          <a:xfrm>
            <a:off x="3586960" y="3017496"/>
            <a:ext cx="17210080" cy="20564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just" defTabSz="584200">
              <a:lnSpc>
                <a:spcPct val="120000"/>
              </a:lnSpc>
              <a:defRPr sz="3200" b="1">
                <a:solidFill>
                  <a:srgbClr val="000000"/>
                </a:solidFill>
              </a:defRPr>
            </a:pPr>
            <a:r>
              <a:t>根据模板类型，在构造合同时，将涉及合同执行的重要信息，在经过DH算法加密后（此算法可保证加密信息仅合同双方能解密）与合同哈希一起上链。实现重要信息的特定归属及一定程度的合同自动执行能力</a:t>
            </a:r>
          </a:p>
        </p:txBody>
      </p:sp>
      <p:sp>
        <p:nvSpPr>
          <p:cNvPr id="368" name="箭头"/>
          <p:cNvSpPr/>
          <p:nvPr/>
        </p:nvSpPr>
        <p:spPr>
          <a:xfrm>
            <a:off x="8789921" y="7471153"/>
            <a:ext cx="906738" cy="640282"/>
          </a:xfrm>
          <a:prstGeom prst="rightArrow">
            <a:avLst>
              <a:gd name="adj1" fmla="val 60000"/>
              <a:gd name="adj2" fmla="val 42742"/>
            </a:avLst>
          </a:prstGeom>
          <a:solidFill>
            <a:srgbClr val="122E74"/>
          </a:solidFill>
          <a:ln w="12700">
            <a:miter lim="400000"/>
          </a:ln>
        </p:spPr>
        <p:txBody>
          <a:bodyPr lIns="45719" rIns="45719" anchor="ctr"/>
          <a:lstStyle/>
          <a:p>
            <a:pPr defTabSz="622300">
              <a:lnSpc>
                <a:spcPct val="90000"/>
              </a:lnSpc>
              <a:spcBef>
                <a:spcPts val="1100"/>
              </a:spcBef>
              <a:defRPr sz="1400">
                <a:solidFill>
                  <a:srgbClr val="FFFFFF"/>
                </a:solidFill>
                <a:latin typeface="等线"/>
                <a:ea typeface="等线"/>
                <a:cs typeface="等线"/>
                <a:sym typeface="等线"/>
              </a:defRPr>
            </a:pPr>
            <a:endParaRPr/>
          </a:p>
        </p:txBody>
      </p:sp>
      <p:sp>
        <p:nvSpPr>
          <p:cNvPr id="369" name="（法币）银行托管方案…"/>
          <p:cNvSpPr/>
          <p:nvPr/>
        </p:nvSpPr>
        <p:spPr>
          <a:xfrm>
            <a:off x="9962174" y="6682484"/>
            <a:ext cx="6071565" cy="2217621"/>
          </a:xfrm>
          <a:prstGeom prst="rect">
            <a:avLst/>
          </a:prstGeom>
          <a:solidFill>
            <a:srgbClr val="14357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defTabSz="755650">
              <a:lnSpc>
                <a:spcPct val="90000"/>
              </a:lnSpc>
              <a:spcBef>
                <a:spcPts val="700"/>
              </a:spcBef>
              <a:defRPr>
                <a:solidFill>
                  <a:srgbClr val="FFFFFF"/>
                </a:solidFill>
                <a:latin typeface="等线"/>
                <a:ea typeface="等线"/>
                <a:cs typeface="等线"/>
                <a:sym typeface="等线"/>
              </a:defRPr>
            </a:pPr>
            <a:r>
              <a:t>（法币）银行托管方案</a:t>
            </a:r>
          </a:p>
          <a:p>
            <a:pPr defTabSz="755650">
              <a:lnSpc>
                <a:spcPct val="90000"/>
              </a:lnSpc>
              <a:spcBef>
                <a:spcPts val="700"/>
              </a:spcBef>
              <a:defRPr>
                <a:solidFill>
                  <a:srgbClr val="FFFFFF"/>
                </a:solidFill>
                <a:latin typeface="等线"/>
                <a:ea typeface="等线"/>
                <a:cs typeface="等线"/>
                <a:sym typeface="等线"/>
              </a:defRPr>
            </a:pPr>
            <a:r>
              <a:t>（法币）CBDC接入方案</a:t>
            </a:r>
          </a:p>
          <a:p>
            <a:pPr defTabSz="755650">
              <a:lnSpc>
                <a:spcPct val="90000"/>
              </a:lnSpc>
              <a:spcBef>
                <a:spcPts val="700"/>
              </a:spcBef>
              <a:defRPr>
                <a:solidFill>
                  <a:srgbClr val="FFFFFF"/>
                </a:solidFill>
                <a:latin typeface="等线"/>
                <a:ea typeface="等线"/>
                <a:cs typeface="等线"/>
                <a:sym typeface="等线"/>
              </a:defRPr>
            </a:pPr>
            <a:r>
              <a:t>（加密货币）智能合约执行</a:t>
            </a:r>
          </a:p>
        </p:txBody>
      </p:sp>
      <p:sp>
        <p:nvSpPr>
          <p:cNvPr id="370" name="实现合同支付条款的…"/>
          <p:cNvSpPr/>
          <p:nvPr/>
        </p:nvSpPr>
        <p:spPr>
          <a:xfrm>
            <a:off x="17471505" y="6682484"/>
            <a:ext cx="4459653" cy="2217621"/>
          </a:xfrm>
          <a:prstGeom prst="rect">
            <a:avLst/>
          </a:prstGeom>
          <a:solidFill>
            <a:srgbClr val="14357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defTabSz="755650">
              <a:lnSpc>
                <a:spcPct val="90000"/>
              </a:lnSpc>
              <a:spcBef>
                <a:spcPts val="700"/>
              </a:spcBef>
              <a:defRPr>
                <a:solidFill>
                  <a:srgbClr val="FFFFFF"/>
                </a:solidFill>
                <a:latin typeface="等线"/>
                <a:ea typeface="等线"/>
                <a:cs typeface="等线"/>
                <a:sym typeface="等线"/>
              </a:defRPr>
            </a:pPr>
            <a:r>
              <a:t>实现合同支付条款的</a:t>
            </a:r>
          </a:p>
          <a:p>
            <a:pPr defTabSz="755650">
              <a:lnSpc>
                <a:spcPct val="90000"/>
              </a:lnSpc>
              <a:spcBef>
                <a:spcPts val="700"/>
              </a:spcBef>
              <a:defRPr>
                <a:solidFill>
                  <a:srgbClr val="FFFFFF"/>
                </a:solidFill>
                <a:latin typeface="等线"/>
                <a:ea typeface="等线"/>
                <a:cs typeface="等线"/>
                <a:sym typeface="等线"/>
              </a:defRPr>
            </a:pPr>
            <a:r>
              <a:t>自动执行</a:t>
            </a:r>
          </a:p>
        </p:txBody>
      </p:sp>
      <p:sp>
        <p:nvSpPr>
          <p:cNvPr id="371" name="箭头"/>
          <p:cNvSpPr/>
          <p:nvPr/>
        </p:nvSpPr>
        <p:spPr>
          <a:xfrm>
            <a:off x="16299253" y="7471153"/>
            <a:ext cx="906738" cy="640282"/>
          </a:xfrm>
          <a:prstGeom prst="rightArrow">
            <a:avLst>
              <a:gd name="adj1" fmla="val 60000"/>
              <a:gd name="adj2" fmla="val 42742"/>
            </a:avLst>
          </a:prstGeom>
          <a:solidFill>
            <a:srgbClr val="122E74"/>
          </a:solidFill>
          <a:ln w="12700">
            <a:miter lim="400000"/>
          </a:ln>
        </p:spPr>
        <p:txBody>
          <a:bodyPr lIns="45719" rIns="45719" anchor="ctr"/>
          <a:lstStyle/>
          <a:p>
            <a:pPr defTabSz="622300">
              <a:lnSpc>
                <a:spcPct val="90000"/>
              </a:lnSpc>
              <a:spcBef>
                <a:spcPts val="1100"/>
              </a:spcBef>
              <a:defRPr sz="1400">
                <a:solidFill>
                  <a:srgbClr val="FFFFFF"/>
                </a:solidFill>
                <a:latin typeface="等线"/>
                <a:ea typeface="等线"/>
                <a:cs typeface="等线"/>
                <a:sym typeface="等线"/>
              </a:defRPr>
            </a:pPr>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Rectangle 8"/>
          <p:cNvSpPr txBox="1"/>
          <p:nvPr/>
        </p:nvSpPr>
        <p:spPr>
          <a:xfrm>
            <a:off x="795523" y="266924"/>
            <a:ext cx="2641601" cy="1143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defTabSz="1828433">
              <a:defRPr sz="6400" b="1" spc="500">
                <a:solidFill>
                  <a:srgbClr val="FFFFFF"/>
                </a:solidFill>
                <a:latin typeface="Montserrat Black"/>
                <a:ea typeface="Montserrat Black"/>
                <a:cs typeface="Montserrat Black"/>
                <a:sym typeface="Montserrat Black"/>
              </a:defRPr>
            </a:lvl1pPr>
          </a:lstStyle>
          <a:p>
            <a:r>
              <a:t>路线图</a:t>
            </a:r>
          </a:p>
        </p:txBody>
      </p:sp>
      <p:grpSp>
        <p:nvGrpSpPr>
          <p:cNvPr id="383" name="内容占位符 3"/>
          <p:cNvGrpSpPr/>
          <p:nvPr/>
        </p:nvGrpSpPr>
        <p:grpSpPr>
          <a:xfrm>
            <a:off x="3336438" y="4142260"/>
            <a:ext cx="17711123" cy="6119954"/>
            <a:chOff x="0" y="0"/>
            <a:chExt cx="17711122" cy="6119953"/>
          </a:xfrm>
        </p:grpSpPr>
        <p:sp>
          <p:nvSpPr>
            <p:cNvPr id="375" name="形状"/>
            <p:cNvSpPr/>
            <p:nvPr/>
          </p:nvSpPr>
          <p:spPr>
            <a:xfrm rot="5400000">
              <a:off x="1063664" y="1852369"/>
              <a:ext cx="3203920" cy="53312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3480" y="0"/>
                  </a:lnTo>
                  <a:lnTo>
                    <a:pt x="3480" y="19507"/>
                  </a:lnTo>
                  <a:lnTo>
                    <a:pt x="21600" y="19507"/>
                  </a:lnTo>
                  <a:lnTo>
                    <a:pt x="21600" y="21600"/>
                  </a:lnTo>
                  <a:lnTo>
                    <a:pt x="0" y="21600"/>
                  </a:lnTo>
                  <a:close/>
                </a:path>
              </a:pathLst>
            </a:custGeom>
            <a:solidFill>
              <a:srgbClr val="122E73"/>
            </a:solidFill>
            <a:ln w="12700" cap="flat">
              <a:solidFill>
                <a:srgbClr val="A5A5A5">
                  <a:alpha val="90000"/>
                </a:srgbClr>
              </a:solidFill>
              <a:prstDash val="solid"/>
              <a:miter lim="800000"/>
            </a:ln>
            <a:effectLst/>
          </p:spPr>
          <p:txBody>
            <a:bodyPr wrap="square" lIns="91392" tIns="91392" rIns="91392" bIns="91392" numCol="1" anchor="t">
              <a:noAutofit/>
            </a:bodyPr>
            <a:lstStyle/>
            <a:p>
              <a:pPr algn="l" defTabSz="1828800">
                <a:lnSpc>
                  <a:spcPct val="90000"/>
                </a:lnSpc>
                <a:spcBef>
                  <a:spcPts val="2000"/>
                </a:spcBef>
                <a:defRPr sz="5600">
                  <a:solidFill>
                    <a:srgbClr val="000000"/>
                  </a:solidFill>
                  <a:latin typeface="等线"/>
                  <a:ea typeface="等线"/>
                  <a:cs typeface="等线"/>
                  <a:sym typeface="等线"/>
                </a:defRPr>
              </a:pPr>
              <a:endParaRPr/>
            </a:p>
          </p:txBody>
        </p:sp>
        <p:sp>
          <p:nvSpPr>
            <p:cNvPr id="376" name="V0.1…"/>
            <p:cNvSpPr txBox="1"/>
            <p:nvPr/>
          </p:nvSpPr>
          <p:spPr>
            <a:xfrm>
              <a:off x="528851" y="3445266"/>
              <a:ext cx="4813083" cy="199094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52320" tIns="152320" rIns="152320" bIns="152320" numCol="1" anchor="t">
              <a:spAutoFit/>
            </a:bodyPr>
            <a:lstStyle/>
            <a:p>
              <a:pPr algn="l" defTabSz="1778000">
                <a:lnSpc>
                  <a:spcPct val="90000"/>
                </a:lnSpc>
                <a:spcBef>
                  <a:spcPts val="1600"/>
                </a:spcBef>
                <a:defRPr sz="4000" b="1">
                  <a:solidFill>
                    <a:srgbClr val="000000"/>
                  </a:solidFill>
                  <a:latin typeface="等线"/>
                  <a:ea typeface="等线"/>
                  <a:cs typeface="等线"/>
                  <a:sym typeface="等线"/>
                </a:defRPr>
              </a:pPr>
              <a:r>
                <a:t>V0.1</a:t>
              </a:r>
              <a:endParaRPr sz="5600"/>
            </a:p>
            <a:p>
              <a:pPr algn="l" defTabSz="1778000">
                <a:lnSpc>
                  <a:spcPct val="90000"/>
                </a:lnSpc>
                <a:spcBef>
                  <a:spcPts val="1000"/>
                </a:spcBef>
                <a:defRPr b="1">
                  <a:solidFill>
                    <a:srgbClr val="000000"/>
                  </a:solidFill>
                  <a:latin typeface="等线"/>
                  <a:ea typeface="等线"/>
                  <a:cs typeface="等线"/>
                  <a:sym typeface="等线"/>
                </a:defRPr>
              </a:pPr>
              <a:r>
                <a:t>完成隐私通信</a:t>
              </a:r>
            </a:p>
            <a:p>
              <a:pPr algn="l" defTabSz="1778000">
                <a:lnSpc>
                  <a:spcPct val="90000"/>
                </a:lnSpc>
                <a:spcBef>
                  <a:spcPts val="1000"/>
                </a:spcBef>
                <a:defRPr b="1">
                  <a:solidFill>
                    <a:srgbClr val="000000"/>
                  </a:solidFill>
                  <a:latin typeface="等线"/>
                  <a:ea typeface="等线"/>
                  <a:cs typeface="等线"/>
                  <a:sym typeface="等线"/>
                </a:defRPr>
              </a:pPr>
              <a:r>
                <a:t>完成客户端便捷签约</a:t>
              </a:r>
            </a:p>
          </p:txBody>
        </p:sp>
        <p:sp>
          <p:nvSpPr>
            <p:cNvPr id="377" name="三角形"/>
            <p:cNvSpPr/>
            <p:nvPr/>
          </p:nvSpPr>
          <p:spPr>
            <a:xfrm>
              <a:off x="4433804" y="1459878"/>
              <a:ext cx="908126" cy="90812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lnTo>
                    <a:pt x="21600" y="21600"/>
                  </a:lnTo>
                  <a:close/>
                </a:path>
              </a:pathLst>
            </a:custGeom>
            <a:solidFill>
              <a:srgbClr val="122E74"/>
            </a:solidFill>
            <a:ln w="12700" cap="flat">
              <a:solidFill>
                <a:srgbClr val="A5A5A5">
                  <a:alpha val="79999"/>
                </a:srgbClr>
              </a:solidFill>
              <a:prstDash val="solid"/>
              <a:miter lim="800000"/>
            </a:ln>
            <a:effectLst/>
          </p:spPr>
          <p:txBody>
            <a:bodyPr wrap="square" lIns="91392" tIns="91392" rIns="91392" bIns="91392" numCol="1" anchor="t">
              <a:noAutofit/>
            </a:bodyPr>
            <a:lstStyle/>
            <a:p>
              <a:pPr algn="l" defTabSz="1828800">
                <a:lnSpc>
                  <a:spcPct val="90000"/>
                </a:lnSpc>
                <a:spcBef>
                  <a:spcPts val="2000"/>
                </a:spcBef>
                <a:defRPr sz="5600">
                  <a:solidFill>
                    <a:srgbClr val="000000"/>
                  </a:solidFill>
                  <a:latin typeface="等线"/>
                  <a:ea typeface="等线"/>
                  <a:cs typeface="等线"/>
                  <a:sym typeface="等线"/>
                </a:defRPr>
              </a:pPr>
              <a:endParaRPr/>
            </a:p>
          </p:txBody>
        </p:sp>
        <p:sp>
          <p:nvSpPr>
            <p:cNvPr id="378" name="形状"/>
            <p:cNvSpPr/>
            <p:nvPr/>
          </p:nvSpPr>
          <p:spPr>
            <a:xfrm rot="5400000">
              <a:off x="6955816" y="394351"/>
              <a:ext cx="3203920" cy="53312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3480" y="0"/>
                  </a:lnTo>
                  <a:lnTo>
                    <a:pt x="3480" y="19507"/>
                  </a:lnTo>
                  <a:lnTo>
                    <a:pt x="21600" y="19507"/>
                  </a:lnTo>
                  <a:lnTo>
                    <a:pt x="21600" y="21600"/>
                  </a:lnTo>
                  <a:lnTo>
                    <a:pt x="0" y="21600"/>
                  </a:lnTo>
                  <a:close/>
                </a:path>
              </a:pathLst>
            </a:custGeom>
            <a:solidFill>
              <a:srgbClr val="122E74"/>
            </a:solidFill>
            <a:ln w="12700" cap="flat">
              <a:solidFill>
                <a:srgbClr val="A5A5A5">
                  <a:alpha val="70000"/>
                </a:srgbClr>
              </a:solidFill>
              <a:prstDash val="solid"/>
              <a:miter lim="800000"/>
            </a:ln>
            <a:effectLst/>
          </p:spPr>
          <p:txBody>
            <a:bodyPr wrap="square" lIns="91392" tIns="91392" rIns="91392" bIns="91392" numCol="1" anchor="t">
              <a:noAutofit/>
            </a:bodyPr>
            <a:lstStyle/>
            <a:p>
              <a:pPr algn="l" defTabSz="1828800">
                <a:lnSpc>
                  <a:spcPct val="90000"/>
                </a:lnSpc>
                <a:spcBef>
                  <a:spcPts val="2000"/>
                </a:spcBef>
                <a:defRPr sz="5600">
                  <a:solidFill>
                    <a:srgbClr val="000000"/>
                  </a:solidFill>
                  <a:latin typeface="等线"/>
                  <a:ea typeface="等线"/>
                  <a:cs typeface="等线"/>
                  <a:sym typeface="等线"/>
                </a:defRPr>
              </a:pPr>
              <a:endParaRPr/>
            </a:p>
          </p:txBody>
        </p:sp>
        <p:sp>
          <p:nvSpPr>
            <p:cNvPr id="379" name="V0.2…"/>
            <p:cNvSpPr txBox="1"/>
            <p:nvPr/>
          </p:nvSpPr>
          <p:spPr>
            <a:xfrm>
              <a:off x="6421003" y="1987247"/>
              <a:ext cx="4813083" cy="40859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52320" tIns="152320" rIns="152320" bIns="152320" numCol="1" anchor="t">
              <a:spAutoFit/>
            </a:bodyPr>
            <a:lstStyle/>
            <a:p>
              <a:pPr algn="l" defTabSz="1778000">
                <a:lnSpc>
                  <a:spcPct val="90000"/>
                </a:lnSpc>
                <a:spcBef>
                  <a:spcPts val="1600"/>
                </a:spcBef>
                <a:defRPr sz="4000" b="1">
                  <a:solidFill>
                    <a:srgbClr val="000000"/>
                  </a:solidFill>
                  <a:latin typeface="等线"/>
                  <a:ea typeface="等线"/>
                  <a:cs typeface="等线"/>
                  <a:sym typeface="等线"/>
                </a:defRPr>
              </a:pPr>
              <a:r>
                <a:t>V0.2</a:t>
              </a:r>
              <a:endParaRPr sz="5600"/>
            </a:p>
            <a:p>
              <a:pPr algn="l" defTabSz="1778000">
                <a:lnSpc>
                  <a:spcPct val="90000"/>
                </a:lnSpc>
                <a:spcBef>
                  <a:spcPts val="1000"/>
                </a:spcBef>
                <a:defRPr b="1">
                  <a:solidFill>
                    <a:srgbClr val="000000"/>
                  </a:solidFill>
                  <a:latin typeface="等线"/>
                  <a:ea typeface="等线"/>
                  <a:cs typeface="等线"/>
                  <a:sym typeface="等线"/>
                </a:defRPr>
              </a:pPr>
              <a:r>
                <a:t>完成零知识验证功能</a:t>
              </a:r>
            </a:p>
            <a:p>
              <a:pPr algn="l" defTabSz="1778000">
                <a:lnSpc>
                  <a:spcPct val="90000"/>
                </a:lnSpc>
                <a:spcBef>
                  <a:spcPts val="1000"/>
                </a:spcBef>
                <a:defRPr b="1">
                  <a:solidFill>
                    <a:srgbClr val="000000"/>
                  </a:solidFill>
                  <a:latin typeface="等线"/>
                  <a:ea typeface="等线"/>
                  <a:cs typeface="等线"/>
                  <a:sym typeface="等线"/>
                </a:defRPr>
              </a:pPr>
              <a:r>
                <a:t>完成KYC（短信&amp;人脸）功能</a:t>
              </a:r>
            </a:p>
            <a:p>
              <a:pPr algn="l" defTabSz="1778000">
                <a:lnSpc>
                  <a:spcPct val="90000"/>
                </a:lnSpc>
                <a:spcBef>
                  <a:spcPts val="1000"/>
                </a:spcBef>
                <a:defRPr b="1">
                  <a:solidFill>
                    <a:srgbClr val="000000"/>
                  </a:solidFill>
                  <a:latin typeface="等线"/>
                  <a:ea typeface="等线"/>
                  <a:cs typeface="等线"/>
                  <a:sym typeface="等线"/>
                </a:defRPr>
              </a:pPr>
              <a:r>
                <a:t>完成主流CA机构接入</a:t>
              </a:r>
            </a:p>
            <a:p>
              <a:pPr algn="l" defTabSz="1778000">
                <a:lnSpc>
                  <a:spcPct val="90000"/>
                </a:lnSpc>
                <a:spcBef>
                  <a:spcPts val="1000"/>
                </a:spcBef>
                <a:defRPr b="1">
                  <a:solidFill>
                    <a:srgbClr val="000000"/>
                  </a:solidFill>
                  <a:latin typeface="等线"/>
                  <a:ea typeface="等线"/>
                  <a:cs typeface="等线"/>
                  <a:sym typeface="等线"/>
                </a:defRPr>
              </a:pPr>
              <a:r>
                <a:t>完成合约分片化上链</a:t>
              </a:r>
            </a:p>
            <a:p>
              <a:pPr algn="l" defTabSz="1778000">
                <a:lnSpc>
                  <a:spcPct val="90000"/>
                </a:lnSpc>
                <a:spcBef>
                  <a:spcPts val="2300"/>
                </a:spcBef>
                <a:defRPr b="1">
                  <a:solidFill>
                    <a:srgbClr val="000000"/>
                  </a:solidFill>
                  <a:latin typeface="等线"/>
                  <a:ea typeface="等线"/>
                  <a:cs typeface="等线"/>
                  <a:sym typeface="等线"/>
                </a:defRPr>
              </a:pPr>
              <a:endParaRPr/>
            </a:p>
          </p:txBody>
        </p:sp>
        <p:sp>
          <p:nvSpPr>
            <p:cNvPr id="380" name="三角形"/>
            <p:cNvSpPr/>
            <p:nvPr/>
          </p:nvSpPr>
          <p:spPr>
            <a:xfrm>
              <a:off x="10325955" y="1860"/>
              <a:ext cx="908126" cy="9081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lnTo>
                    <a:pt x="21600" y="21600"/>
                  </a:lnTo>
                  <a:close/>
                </a:path>
              </a:pathLst>
            </a:custGeom>
            <a:solidFill>
              <a:srgbClr val="122E74"/>
            </a:solidFill>
            <a:ln w="12700" cap="flat">
              <a:solidFill>
                <a:srgbClr val="A5A5A5">
                  <a:alpha val="59999"/>
                </a:srgbClr>
              </a:solidFill>
              <a:prstDash val="solid"/>
              <a:miter lim="800000"/>
            </a:ln>
            <a:effectLst/>
          </p:spPr>
          <p:txBody>
            <a:bodyPr wrap="square" lIns="91392" tIns="91392" rIns="91392" bIns="91392" numCol="1" anchor="t">
              <a:noAutofit/>
            </a:bodyPr>
            <a:lstStyle/>
            <a:p>
              <a:pPr algn="l" defTabSz="1828800">
                <a:lnSpc>
                  <a:spcPct val="90000"/>
                </a:lnSpc>
                <a:spcBef>
                  <a:spcPts val="2000"/>
                </a:spcBef>
                <a:defRPr sz="5600">
                  <a:solidFill>
                    <a:srgbClr val="000000"/>
                  </a:solidFill>
                  <a:latin typeface="等线"/>
                  <a:ea typeface="等线"/>
                  <a:cs typeface="等线"/>
                  <a:sym typeface="等线"/>
                </a:defRPr>
              </a:pPr>
              <a:endParaRPr/>
            </a:p>
          </p:txBody>
        </p:sp>
        <p:sp>
          <p:nvSpPr>
            <p:cNvPr id="381" name="形状"/>
            <p:cNvSpPr/>
            <p:nvPr/>
          </p:nvSpPr>
          <p:spPr>
            <a:xfrm rot="5400000">
              <a:off x="12847970" y="-1063665"/>
              <a:ext cx="3203919" cy="53312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3480" y="0"/>
                  </a:lnTo>
                  <a:lnTo>
                    <a:pt x="3480" y="19507"/>
                  </a:lnTo>
                  <a:lnTo>
                    <a:pt x="21600" y="19507"/>
                  </a:lnTo>
                  <a:lnTo>
                    <a:pt x="21600" y="21600"/>
                  </a:lnTo>
                  <a:lnTo>
                    <a:pt x="0" y="21600"/>
                  </a:lnTo>
                  <a:close/>
                </a:path>
              </a:pathLst>
            </a:custGeom>
            <a:solidFill>
              <a:srgbClr val="122E74"/>
            </a:solidFill>
            <a:ln w="12700" cap="flat">
              <a:solidFill>
                <a:srgbClr val="A5A5A5">
                  <a:alpha val="49999"/>
                </a:srgbClr>
              </a:solidFill>
              <a:prstDash val="solid"/>
              <a:miter lim="800000"/>
            </a:ln>
            <a:effectLst/>
          </p:spPr>
          <p:txBody>
            <a:bodyPr wrap="square" lIns="91392" tIns="91392" rIns="91392" bIns="91392" numCol="1" anchor="t">
              <a:noAutofit/>
            </a:bodyPr>
            <a:lstStyle/>
            <a:p>
              <a:pPr algn="l" defTabSz="1828800">
                <a:lnSpc>
                  <a:spcPct val="90000"/>
                </a:lnSpc>
                <a:spcBef>
                  <a:spcPts val="2000"/>
                </a:spcBef>
                <a:defRPr sz="5600">
                  <a:solidFill>
                    <a:srgbClr val="000000"/>
                  </a:solidFill>
                  <a:latin typeface="等线"/>
                  <a:ea typeface="等线"/>
                  <a:cs typeface="等线"/>
                  <a:sym typeface="等线"/>
                </a:defRPr>
              </a:pPr>
              <a:endParaRPr/>
            </a:p>
          </p:txBody>
        </p:sp>
        <p:sp>
          <p:nvSpPr>
            <p:cNvPr id="382" name="V 1…"/>
            <p:cNvSpPr txBox="1"/>
            <p:nvPr/>
          </p:nvSpPr>
          <p:spPr>
            <a:xfrm>
              <a:off x="12327595" y="529227"/>
              <a:ext cx="5383528" cy="199094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52320" tIns="152320" rIns="152320" bIns="152320" numCol="1" anchor="t">
              <a:spAutoFit/>
            </a:bodyPr>
            <a:lstStyle/>
            <a:p>
              <a:pPr algn="l" defTabSz="1778000">
                <a:lnSpc>
                  <a:spcPct val="90000"/>
                </a:lnSpc>
                <a:spcBef>
                  <a:spcPts val="1600"/>
                </a:spcBef>
                <a:defRPr sz="4000" b="1">
                  <a:solidFill>
                    <a:srgbClr val="000000"/>
                  </a:solidFill>
                  <a:latin typeface="等线"/>
                  <a:ea typeface="等线"/>
                  <a:cs typeface="等线"/>
                  <a:sym typeface="等线"/>
                </a:defRPr>
              </a:pPr>
              <a:r>
                <a:t>V 1</a:t>
              </a:r>
              <a:endParaRPr sz="5600"/>
            </a:p>
            <a:p>
              <a:pPr algn="l" defTabSz="1778000">
                <a:lnSpc>
                  <a:spcPct val="90000"/>
                </a:lnSpc>
                <a:spcBef>
                  <a:spcPts val="1000"/>
                </a:spcBef>
                <a:defRPr b="1">
                  <a:solidFill>
                    <a:srgbClr val="000000"/>
                  </a:solidFill>
                  <a:latin typeface="等线"/>
                  <a:ea typeface="等线"/>
                  <a:cs typeface="等线"/>
                  <a:sym typeface="等线"/>
                </a:defRPr>
              </a:pPr>
              <a:r>
                <a:t>完成监管、法院、银行等节点接入</a:t>
              </a:r>
            </a:p>
            <a:p>
              <a:pPr algn="l" defTabSz="1778000">
                <a:lnSpc>
                  <a:spcPct val="90000"/>
                </a:lnSpc>
                <a:spcBef>
                  <a:spcPts val="1000"/>
                </a:spcBef>
                <a:defRPr b="1">
                  <a:solidFill>
                    <a:srgbClr val="000000"/>
                  </a:solidFill>
                  <a:latin typeface="等线"/>
                  <a:ea typeface="等线"/>
                  <a:cs typeface="等线"/>
                  <a:sym typeface="等线"/>
                </a:defRPr>
              </a:pPr>
              <a:r>
                <a:t>完成合同自动执行功能</a:t>
              </a:r>
            </a:p>
          </p:txBody>
        </p:sp>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TextBox 11"/>
          <p:cNvSpPr txBox="1">
            <a:spLocks noGrp="1"/>
          </p:cNvSpPr>
          <p:nvPr>
            <p:ph type="sldNum" sz="quarter" idx="2"/>
          </p:nvPr>
        </p:nvSpPr>
        <p:spPr>
          <a:xfrm>
            <a:off x="22746056" y="799387"/>
            <a:ext cx="506323" cy="51304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16</a:t>
            </a:fld>
            <a:endParaRPr/>
          </a:p>
        </p:txBody>
      </p:sp>
      <p:pic>
        <p:nvPicPr>
          <p:cNvPr id="387" name="Picture Placeholder 2" descr="Picture Placeholder 2"/>
          <p:cNvPicPr>
            <a:picLocks noGrp="1" noChangeAspect="1"/>
          </p:cNvPicPr>
          <p:nvPr>
            <p:ph type="pic" idx="21"/>
          </p:nvPr>
        </p:nvPicPr>
        <p:blipFill>
          <a:blip r:embed="rId2"/>
          <a:stretch>
            <a:fillRect/>
          </a:stretch>
        </p:blipFill>
        <p:spPr>
          <a:prstGeom prst="rect">
            <a:avLst/>
          </a:prstGeom>
        </p:spPr>
      </p:pic>
      <p:sp>
        <p:nvSpPr>
          <p:cNvPr id="388" name="Rectangle 21"/>
          <p:cNvSpPr/>
          <p:nvPr/>
        </p:nvSpPr>
        <p:spPr>
          <a:xfrm>
            <a:off x="-4081" y="0"/>
            <a:ext cx="24388082" cy="13716000"/>
          </a:xfrm>
          <a:prstGeom prst="rect">
            <a:avLst/>
          </a:prstGeom>
          <a:solidFill>
            <a:srgbClr val="000B28">
              <a:alpha val="80000"/>
            </a:srgbClr>
          </a:solidFill>
          <a:ln w="12700">
            <a:miter lim="400000"/>
          </a:ln>
        </p:spPr>
        <p:txBody>
          <a:bodyPr lIns="45719" rIns="45719" anchor="ctr"/>
          <a:lstStyle/>
          <a:p>
            <a:pPr defTabSz="1828433">
              <a:defRPr sz="3600">
                <a:solidFill>
                  <a:srgbClr val="FFFFFF"/>
                </a:solidFill>
                <a:latin typeface="Calibri"/>
                <a:ea typeface="Calibri"/>
                <a:cs typeface="Calibri"/>
                <a:sym typeface="Calibri"/>
              </a:defRPr>
            </a:pPr>
            <a:endParaRPr/>
          </a:p>
        </p:txBody>
      </p:sp>
      <p:sp>
        <p:nvSpPr>
          <p:cNvPr id="389" name="TextBox 8"/>
          <p:cNvSpPr txBox="1"/>
          <p:nvPr/>
        </p:nvSpPr>
        <p:spPr>
          <a:xfrm>
            <a:off x="5889477" y="5034533"/>
            <a:ext cx="11938524" cy="30162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1828433">
              <a:defRPr sz="17000" b="1" spc="4000">
                <a:solidFill>
                  <a:srgbClr val="FFFFFF"/>
                </a:solidFill>
                <a:latin typeface="Montserrat"/>
                <a:ea typeface="Montserrat"/>
                <a:cs typeface="Montserrat"/>
                <a:sym typeface="Montserrat"/>
              </a:defRPr>
            </a:lvl1pPr>
          </a:lstStyle>
          <a:p>
            <a:r>
              <a:rPr lang="en-US" sz="19000" i="1" dirty="0">
                <a:effectLst>
                  <a:outerShdw blurRad="38100" dist="38100" dir="2700000" algn="tl">
                    <a:srgbClr val="000000">
                      <a:alpha val="43137"/>
                    </a:srgbClr>
                  </a:outerShdw>
                </a:effectLst>
                <a:latin typeface="MS Reference Sans Serif" panose="020B0604030504040204" pitchFamily="34" charset="0"/>
              </a:rPr>
              <a:t>T</a:t>
            </a:r>
            <a:r>
              <a:rPr lang="en-US" altLang="zh-CN" sz="19000" i="1" dirty="0">
                <a:effectLst>
                  <a:outerShdw blurRad="38100" dist="38100" dir="2700000" algn="tl">
                    <a:srgbClr val="000000">
                      <a:alpha val="43137"/>
                    </a:srgbClr>
                  </a:outerShdw>
                </a:effectLst>
                <a:latin typeface="MS Reference Sans Serif" panose="020B0604030504040204" pitchFamily="34" charset="0"/>
              </a:rPr>
              <a:t>hanks</a:t>
            </a:r>
            <a:endParaRPr sz="19000" i="1" dirty="0">
              <a:effectLst>
                <a:outerShdw blurRad="38100" dist="38100" dir="2700000" algn="tl">
                  <a:srgbClr val="000000">
                    <a:alpha val="43137"/>
                  </a:srgbClr>
                </a:outerShdw>
              </a:effectLst>
              <a:latin typeface="MS Reference Sans Serif" panose="020B0604030504040204" pitchFamily="34" charset="0"/>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Rectangle 8"/>
          <p:cNvSpPr txBox="1"/>
          <p:nvPr/>
        </p:nvSpPr>
        <p:spPr>
          <a:xfrm>
            <a:off x="10932024" y="3657098"/>
            <a:ext cx="882602"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defTabSz="1828433">
              <a:defRPr sz="4000" b="1" spc="312">
                <a:solidFill>
                  <a:srgbClr val="143576"/>
                </a:solidFill>
                <a:latin typeface="Montserrat Black"/>
                <a:ea typeface="Montserrat Black"/>
                <a:cs typeface="Montserrat Black"/>
                <a:sym typeface="Montserrat Black"/>
              </a:defRPr>
            </a:lvl1pPr>
          </a:lstStyle>
          <a:p>
            <a:r>
              <a:t>1：</a:t>
            </a:r>
          </a:p>
        </p:txBody>
      </p:sp>
      <p:sp>
        <p:nvSpPr>
          <p:cNvPr id="199" name="Rectangle 8"/>
          <p:cNvSpPr txBox="1"/>
          <p:nvPr/>
        </p:nvSpPr>
        <p:spPr>
          <a:xfrm>
            <a:off x="10932024" y="5167217"/>
            <a:ext cx="10348673" cy="16112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p>
            <a:pPr algn="l" defTabSz="584200">
              <a:defRPr sz="3000" b="1">
                <a:solidFill>
                  <a:srgbClr val="000000"/>
                </a:solidFill>
              </a:defRPr>
            </a:pPr>
            <a:r>
              <a:rPr>
                <a:solidFill>
                  <a:srgbClr val="122E74"/>
                </a:solidFill>
              </a:rPr>
              <a:t>央视2021年315晚会曝光企业：智联招聘、前程无忧、猎聘网等大量泄露信息</a:t>
            </a:r>
            <a:r>
              <a:rPr b="0">
                <a:solidFill>
                  <a:srgbClr val="122E74"/>
                </a:solidFill>
                <a:latin typeface="Helvetica"/>
                <a:ea typeface="Helvetica"/>
                <a:cs typeface="Helvetica"/>
                <a:sym typeface="Helvetica"/>
              </a:rPr>
              <a:t>。</a:t>
            </a:r>
            <a:r>
              <a:rPr b="0">
                <a:latin typeface="Helvetica"/>
                <a:ea typeface="Helvetica"/>
                <a:cs typeface="Helvetica"/>
                <a:sym typeface="Helvetica"/>
              </a:rPr>
              <a:t>出售招聘平台简历的信息比比皆是。有卖家表示，只需要支付</a:t>
            </a:r>
            <a:r>
              <a:rPr b="0">
                <a:latin typeface="等线"/>
                <a:ea typeface="等线"/>
                <a:cs typeface="等线"/>
                <a:sym typeface="等线"/>
              </a:rPr>
              <a:t>7</a:t>
            </a:r>
            <a:r>
              <a:rPr b="0">
                <a:latin typeface="Helvetica"/>
                <a:ea typeface="Helvetica"/>
                <a:cs typeface="Helvetica"/>
                <a:sym typeface="Helvetica"/>
              </a:rPr>
              <a:t>元就可以买到一份智联招聘最新的简历。</a:t>
            </a:r>
          </a:p>
        </p:txBody>
      </p:sp>
      <p:sp>
        <p:nvSpPr>
          <p:cNvPr id="200" name="Rectangle 9"/>
          <p:cNvSpPr/>
          <p:nvPr/>
        </p:nvSpPr>
        <p:spPr>
          <a:xfrm>
            <a:off x="10970124" y="4710831"/>
            <a:ext cx="889777" cy="113574"/>
          </a:xfrm>
          <a:prstGeom prst="rect">
            <a:avLst/>
          </a:prstGeom>
          <a:solidFill>
            <a:srgbClr val="122E73"/>
          </a:solidFill>
          <a:ln w="12700">
            <a:miter lim="400000"/>
          </a:ln>
        </p:spPr>
        <p:txBody>
          <a:bodyPr lIns="45719" rIns="45719" anchor="ctr"/>
          <a:lstStyle/>
          <a:p>
            <a:pPr algn="l" defTabSz="1828433">
              <a:defRPr sz="3600">
                <a:solidFill>
                  <a:srgbClr val="FFFFFF"/>
                </a:solidFill>
                <a:latin typeface="Calibri"/>
                <a:ea typeface="Calibri"/>
                <a:cs typeface="Calibri"/>
                <a:sym typeface="Calibri"/>
              </a:defRPr>
            </a:pPr>
            <a:endParaRPr/>
          </a:p>
        </p:txBody>
      </p:sp>
      <p:sp>
        <p:nvSpPr>
          <p:cNvPr id="201" name="Rectangle 8"/>
          <p:cNvSpPr txBox="1"/>
          <p:nvPr/>
        </p:nvSpPr>
        <p:spPr>
          <a:xfrm>
            <a:off x="904386" y="266924"/>
            <a:ext cx="3517901" cy="1143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defTabSz="1828433">
              <a:defRPr sz="6400" b="1" spc="500">
                <a:solidFill>
                  <a:srgbClr val="FFFFFF"/>
                </a:solidFill>
                <a:latin typeface="Montserrat Black"/>
                <a:ea typeface="Montserrat Black"/>
                <a:cs typeface="Montserrat Black"/>
                <a:sym typeface="Montserrat Black"/>
              </a:defRPr>
            </a:lvl1pPr>
          </a:lstStyle>
          <a:p>
            <a:r>
              <a:t>社会背景</a:t>
            </a:r>
          </a:p>
        </p:txBody>
      </p:sp>
      <p:sp>
        <p:nvSpPr>
          <p:cNvPr id="202" name="Rectangle 8"/>
          <p:cNvSpPr txBox="1"/>
          <p:nvPr/>
        </p:nvSpPr>
        <p:spPr>
          <a:xfrm>
            <a:off x="10932024" y="7637335"/>
            <a:ext cx="882602"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defTabSz="1828433">
              <a:defRPr sz="4000" b="1" spc="312">
                <a:solidFill>
                  <a:srgbClr val="143576"/>
                </a:solidFill>
                <a:latin typeface="Montserrat Black"/>
                <a:ea typeface="Montserrat Black"/>
                <a:cs typeface="Montserrat Black"/>
                <a:sym typeface="Montserrat Black"/>
              </a:defRPr>
            </a:lvl1pPr>
          </a:lstStyle>
          <a:p>
            <a:r>
              <a:t>2：</a:t>
            </a:r>
          </a:p>
        </p:txBody>
      </p:sp>
      <p:sp>
        <p:nvSpPr>
          <p:cNvPr id="203" name="Rectangle 8"/>
          <p:cNvSpPr txBox="1"/>
          <p:nvPr/>
        </p:nvSpPr>
        <p:spPr>
          <a:xfrm>
            <a:off x="10932024" y="9147175"/>
            <a:ext cx="10236947" cy="1600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l" defTabSz="584200">
              <a:defRPr sz="3000">
                <a:solidFill>
                  <a:srgbClr val="000000"/>
                </a:solidFill>
              </a:defRPr>
            </a:lvl1pPr>
          </a:lstStyle>
          <a:p>
            <a:r>
              <a:t>签约合同双方，信息是不对等的。双方对合同内容存在不履约，违约的情况，损害双方的利益，又无法强制执行的情况比比皆是。</a:t>
            </a:r>
          </a:p>
        </p:txBody>
      </p:sp>
      <p:sp>
        <p:nvSpPr>
          <p:cNvPr id="204" name="Rectangle 9"/>
          <p:cNvSpPr/>
          <p:nvPr/>
        </p:nvSpPr>
        <p:spPr>
          <a:xfrm>
            <a:off x="10970124" y="8691068"/>
            <a:ext cx="889777" cy="113574"/>
          </a:xfrm>
          <a:prstGeom prst="rect">
            <a:avLst/>
          </a:prstGeom>
          <a:solidFill>
            <a:srgbClr val="122E73"/>
          </a:solidFill>
          <a:ln w="12700">
            <a:miter lim="400000"/>
          </a:ln>
        </p:spPr>
        <p:txBody>
          <a:bodyPr lIns="45719" rIns="45719" anchor="ctr"/>
          <a:lstStyle/>
          <a:p>
            <a:pPr algn="l" defTabSz="1828433">
              <a:defRPr sz="3600">
                <a:solidFill>
                  <a:srgbClr val="FFFFFF"/>
                </a:solidFill>
                <a:latin typeface="Calibri"/>
                <a:ea typeface="Calibri"/>
                <a:cs typeface="Calibri"/>
                <a:sym typeface="Calibri"/>
              </a:defRPr>
            </a:pPr>
            <a:endParaRPr/>
          </a:p>
        </p:txBody>
      </p:sp>
      <p:sp>
        <p:nvSpPr>
          <p:cNvPr id="205" name="Rectangle 8"/>
          <p:cNvSpPr txBox="1"/>
          <p:nvPr/>
        </p:nvSpPr>
        <p:spPr>
          <a:xfrm>
            <a:off x="11808704" y="3657098"/>
            <a:ext cx="7132639"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defTabSz="1828433">
              <a:defRPr sz="4000" b="1" spc="312">
                <a:solidFill>
                  <a:srgbClr val="143576"/>
                </a:solidFill>
                <a:latin typeface="Montserrat Black"/>
                <a:ea typeface="Montserrat Black"/>
                <a:cs typeface="Montserrat Black"/>
                <a:sym typeface="Montserrat Black"/>
              </a:defRPr>
            </a:lvl1pPr>
          </a:lstStyle>
          <a:p>
            <a:r>
              <a:t>人才信息安全遭遇大范围泄露</a:t>
            </a:r>
          </a:p>
        </p:txBody>
      </p:sp>
      <p:sp>
        <p:nvSpPr>
          <p:cNvPr id="206" name="Rectangle 8"/>
          <p:cNvSpPr txBox="1"/>
          <p:nvPr/>
        </p:nvSpPr>
        <p:spPr>
          <a:xfrm>
            <a:off x="11559808" y="7637335"/>
            <a:ext cx="4941888"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defTabSz="1828433">
              <a:defRPr sz="4000" b="1" spc="312">
                <a:solidFill>
                  <a:srgbClr val="143576"/>
                </a:solidFill>
                <a:latin typeface="Montserrat Black"/>
                <a:ea typeface="Montserrat Black"/>
                <a:cs typeface="Montserrat Black"/>
                <a:sym typeface="Montserrat Black"/>
              </a:defRPr>
            </a:lvl1pPr>
          </a:lstStyle>
          <a:p>
            <a:r>
              <a:t>合同双方信息不对等</a:t>
            </a:r>
          </a:p>
        </p:txBody>
      </p:sp>
      <p:pic>
        <p:nvPicPr>
          <p:cNvPr id="208" name="pexels-cameron-casey-1687093.jpg" descr="pexels-cameron-casey-1687093.jpg"/>
          <p:cNvPicPr>
            <a:picLocks noChangeAspect="1"/>
          </p:cNvPicPr>
          <p:nvPr/>
        </p:nvPicPr>
        <p:blipFill>
          <a:blip r:embed="rId2"/>
          <a:stretch>
            <a:fillRect/>
          </a:stretch>
        </p:blipFill>
        <p:spPr>
          <a:xfrm>
            <a:off x="2073990" y="1994373"/>
            <a:ext cx="6943066" cy="10415727"/>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Rectangle 8"/>
          <p:cNvSpPr txBox="1"/>
          <p:nvPr/>
        </p:nvSpPr>
        <p:spPr>
          <a:xfrm>
            <a:off x="2513758" y="2719131"/>
            <a:ext cx="882602"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defTabSz="1828433">
              <a:defRPr sz="4000" b="1" spc="312">
                <a:solidFill>
                  <a:srgbClr val="143576"/>
                </a:solidFill>
                <a:latin typeface="Montserrat Black"/>
                <a:ea typeface="Montserrat Black"/>
                <a:cs typeface="Montserrat Black"/>
                <a:sym typeface="Montserrat Black"/>
              </a:defRPr>
            </a:lvl1pPr>
          </a:lstStyle>
          <a:p>
            <a:r>
              <a:t>3：</a:t>
            </a:r>
          </a:p>
        </p:txBody>
      </p:sp>
      <p:sp>
        <p:nvSpPr>
          <p:cNvPr id="211" name="Rectangle 8"/>
          <p:cNvSpPr txBox="1"/>
          <p:nvPr/>
        </p:nvSpPr>
        <p:spPr>
          <a:xfrm>
            <a:off x="2513758" y="4234776"/>
            <a:ext cx="10348673" cy="1600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p>
            <a:pPr algn="l" defTabSz="584200">
              <a:defRPr sz="3000">
                <a:solidFill>
                  <a:srgbClr val="000000"/>
                </a:solidFill>
              </a:defRPr>
            </a:pPr>
            <a:r>
              <a:t>合同签署拟定的时候律师等费用成本；</a:t>
            </a:r>
          </a:p>
          <a:p>
            <a:pPr algn="l" defTabSz="584200">
              <a:defRPr sz="3000">
                <a:solidFill>
                  <a:srgbClr val="000000"/>
                </a:solidFill>
              </a:defRPr>
            </a:pPr>
            <a:r>
              <a:t>合同执行时公证证明、律师诉讼成本。</a:t>
            </a:r>
          </a:p>
          <a:p>
            <a:pPr algn="l" defTabSz="584200">
              <a:defRPr sz="3000">
                <a:solidFill>
                  <a:srgbClr val="000000"/>
                </a:solidFill>
              </a:defRPr>
            </a:pPr>
            <a:r>
              <a:t>上述不仅产生了费用成本而且时间成本也很高。</a:t>
            </a:r>
          </a:p>
        </p:txBody>
      </p:sp>
      <p:sp>
        <p:nvSpPr>
          <p:cNvPr id="212" name="Rectangle 9"/>
          <p:cNvSpPr/>
          <p:nvPr/>
        </p:nvSpPr>
        <p:spPr>
          <a:xfrm>
            <a:off x="2551858" y="3772865"/>
            <a:ext cx="889777" cy="113574"/>
          </a:xfrm>
          <a:prstGeom prst="rect">
            <a:avLst/>
          </a:prstGeom>
          <a:solidFill>
            <a:srgbClr val="122E73"/>
          </a:solidFill>
          <a:ln w="12700">
            <a:miter lim="400000"/>
          </a:ln>
        </p:spPr>
        <p:txBody>
          <a:bodyPr lIns="45719" rIns="45719" anchor="ctr"/>
          <a:lstStyle/>
          <a:p>
            <a:pPr algn="l" defTabSz="1828433">
              <a:defRPr sz="3600">
                <a:solidFill>
                  <a:srgbClr val="FFFFFF"/>
                </a:solidFill>
                <a:latin typeface="Calibri"/>
                <a:ea typeface="Calibri"/>
                <a:cs typeface="Calibri"/>
                <a:sym typeface="Calibri"/>
              </a:defRPr>
            </a:pPr>
            <a:endParaRPr/>
          </a:p>
        </p:txBody>
      </p:sp>
      <p:sp>
        <p:nvSpPr>
          <p:cNvPr id="213" name="Rectangle 8"/>
          <p:cNvSpPr txBox="1"/>
          <p:nvPr/>
        </p:nvSpPr>
        <p:spPr>
          <a:xfrm>
            <a:off x="904386" y="266924"/>
            <a:ext cx="3517901" cy="1143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defTabSz="1828433">
              <a:defRPr sz="6400" b="1" spc="500">
                <a:solidFill>
                  <a:srgbClr val="FFFFFF"/>
                </a:solidFill>
                <a:latin typeface="Montserrat Black"/>
                <a:ea typeface="Montserrat Black"/>
                <a:cs typeface="Montserrat Black"/>
                <a:sym typeface="Montserrat Black"/>
              </a:defRPr>
            </a:lvl1pPr>
          </a:lstStyle>
          <a:p>
            <a:r>
              <a:t>社会背景</a:t>
            </a:r>
          </a:p>
        </p:txBody>
      </p:sp>
      <p:sp>
        <p:nvSpPr>
          <p:cNvPr id="214" name="Rectangle 8"/>
          <p:cNvSpPr txBox="1"/>
          <p:nvPr/>
        </p:nvSpPr>
        <p:spPr>
          <a:xfrm>
            <a:off x="2513758" y="6699368"/>
            <a:ext cx="882602"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defTabSz="1828433">
              <a:defRPr sz="4000" b="1" spc="312">
                <a:solidFill>
                  <a:srgbClr val="143576"/>
                </a:solidFill>
                <a:latin typeface="Montserrat Black"/>
                <a:ea typeface="Montserrat Black"/>
                <a:cs typeface="Montserrat Black"/>
                <a:sym typeface="Montserrat Black"/>
              </a:defRPr>
            </a:lvl1pPr>
          </a:lstStyle>
          <a:p>
            <a:r>
              <a:t>4：</a:t>
            </a:r>
          </a:p>
        </p:txBody>
      </p:sp>
      <p:sp>
        <p:nvSpPr>
          <p:cNvPr id="215" name="Rectangle 8"/>
          <p:cNvSpPr txBox="1"/>
          <p:nvPr/>
        </p:nvSpPr>
        <p:spPr>
          <a:xfrm>
            <a:off x="2513758" y="8209208"/>
            <a:ext cx="10236947" cy="266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l" defTabSz="584200">
              <a:defRPr sz="3000">
                <a:solidFill>
                  <a:srgbClr val="000000"/>
                </a:solidFill>
              </a:defRPr>
            </a:lvl1pPr>
          </a:lstStyle>
          <a:p>
            <a:r>
              <a:t>元宇宙作为承载人类虚拟活动的大型平台，在流量上具备自然垄断性。以中心化平台为主导的元宇宙商业模式必然导致更大规模的垄断和控制，这是一种比互联网垄断更难以接受的结果，元宇宙的公民会活在大型平台的长期剥削之中，也不利于元宇宙的长期发展。</a:t>
            </a:r>
          </a:p>
        </p:txBody>
      </p:sp>
      <p:sp>
        <p:nvSpPr>
          <p:cNvPr id="216" name="Rectangle 9"/>
          <p:cNvSpPr/>
          <p:nvPr/>
        </p:nvSpPr>
        <p:spPr>
          <a:xfrm>
            <a:off x="2551858" y="7753101"/>
            <a:ext cx="889777" cy="113575"/>
          </a:xfrm>
          <a:prstGeom prst="rect">
            <a:avLst/>
          </a:prstGeom>
          <a:solidFill>
            <a:srgbClr val="122E73"/>
          </a:solidFill>
          <a:ln w="12700">
            <a:miter lim="400000"/>
          </a:ln>
        </p:spPr>
        <p:txBody>
          <a:bodyPr lIns="45719" rIns="45719" anchor="ctr"/>
          <a:lstStyle/>
          <a:p>
            <a:pPr algn="l" defTabSz="1828433">
              <a:defRPr sz="3600">
                <a:solidFill>
                  <a:srgbClr val="FFFFFF"/>
                </a:solidFill>
                <a:latin typeface="Calibri"/>
                <a:ea typeface="Calibri"/>
                <a:cs typeface="Calibri"/>
                <a:sym typeface="Calibri"/>
              </a:defRPr>
            </a:pPr>
            <a:endParaRPr/>
          </a:p>
        </p:txBody>
      </p:sp>
      <p:sp>
        <p:nvSpPr>
          <p:cNvPr id="217" name="Rectangle 8"/>
          <p:cNvSpPr txBox="1"/>
          <p:nvPr/>
        </p:nvSpPr>
        <p:spPr>
          <a:xfrm>
            <a:off x="3415386" y="2719131"/>
            <a:ext cx="439420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defTabSz="1828433">
              <a:defRPr sz="4000" b="1" spc="312">
                <a:solidFill>
                  <a:srgbClr val="143576"/>
                </a:solidFill>
                <a:latin typeface="Montserrat Black"/>
                <a:ea typeface="Montserrat Black"/>
                <a:cs typeface="Montserrat Black"/>
                <a:sym typeface="Montserrat Black"/>
              </a:defRPr>
            </a:lvl1pPr>
          </a:lstStyle>
          <a:p>
            <a:r>
              <a:t>合同法律成本较高</a:t>
            </a:r>
          </a:p>
        </p:txBody>
      </p:sp>
      <p:sp>
        <p:nvSpPr>
          <p:cNvPr id="218" name="Rectangle 8"/>
          <p:cNvSpPr txBox="1"/>
          <p:nvPr/>
        </p:nvSpPr>
        <p:spPr>
          <a:xfrm>
            <a:off x="3335244" y="6699368"/>
            <a:ext cx="439420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defTabSz="1828433">
              <a:defRPr sz="4000" b="1" spc="312">
                <a:solidFill>
                  <a:srgbClr val="143576"/>
                </a:solidFill>
                <a:latin typeface="Montserrat Black"/>
                <a:ea typeface="Montserrat Black"/>
                <a:cs typeface="Montserrat Black"/>
                <a:sym typeface="Montserrat Black"/>
              </a:defRPr>
            </a:lvl1pPr>
          </a:lstStyle>
          <a:p>
            <a:r>
              <a:t>元宇宙如果中心化</a:t>
            </a:r>
          </a:p>
        </p:txBody>
      </p:sp>
      <p:pic>
        <p:nvPicPr>
          <p:cNvPr id="220" name="pexels-sora-shimazaki-5668473.jpg" descr="pexels-sora-shimazaki-5668473.jpg"/>
          <p:cNvPicPr>
            <a:picLocks noChangeAspect="1"/>
          </p:cNvPicPr>
          <p:nvPr/>
        </p:nvPicPr>
        <p:blipFill>
          <a:blip r:embed="rId2"/>
          <a:stretch>
            <a:fillRect/>
          </a:stretch>
        </p:blipFill>
        <p:spPr>
          <a:xfrm>
            <a:off x="13313066" y="3243372"/>
            <a:ext cx="9582294" cy="6388196"/>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Rectangle 8"/>
          <p:cNvSpPr txBox="1"/>
          <p:nvPr/>
        </p:nvSpPr>
        <p:spPr>
          <a:xfrm>
            <a:off x="2154743" y="3803581"/>
            <a:ext cx="15897681"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l" defTabSz="584200">
              <a:defRPr sz="3000">
                <a:solidFill>
                  <a:srgbClr val="000000"/>
                </a:solidFill>
              </a:defRPr>
            </a:lvl1pPr>
          </a:lstStyle>
          <a:p>
            <a:r>
              <a:t>解决合同签署中的信任问题，提高了合同和通讯的隐私性，优化了合同执行时的便捷属性。</a:t>
            </a:r>
          </a:p>
        </p:txBody>
      </p:sp>
      <p:sp>
        <p:nvSpPr>
          <p:cNvPr id="223" name="Rectangle 9"/>
          <p:cNvSpPr/>
          <p:nvPr/>
        </p:nvSpPr>
        <p:spPr>
          <a:xfrm>
            <a:off x="2192843" y="3429013"/>
            <a:ext cx="889777" cy="113575"/>
          </a:xfrm>
          <a:prstGeom prst="rect">
            <a:avLst/>
          </a:prstGeom>
          <a:solidFill>
            <a:srgbClr val="122E73"/>
          </a:solidFill>
          <a:ln w="12700">
            <a:miter lim="400000"/>
          </a:ln>
        </p:spPr>
        <p:txBody>
          <a:bodyPr lIns="45719" rIns="45719" anchor="ctr"/>
          <a:lstStyle/>
          <a:p>
            <a:pPr algn="l" defTabSz="1828433">
              <a:defRPr sz="3600">
                <a:solidFill>
                  <a:srgbClr val="FFFFFF"/>
                </a:solidFill>
                <a:latin typeface="Calibri"/>
                <a:ea typeface="Calibri"/>
                <a:cs typeface="Calibri"/>
                <a:sym typeface="Calibri"/>
              </a:defRPr>
            </a:pPr>
            <a:endParaRPr/>
          </a:p>
        </p:txBody>
      </p:sp>
      <p:sp>
        <p:nvSpPr>
          <p:cNvPr id="224" name="Rectangle 8"/>
          <p:cNvSpPr txBox="1"/>
          <p:nvPr/>
        </p:nvSpPr>
        <p:spPr>
          <a:xfrm>
            <a:off x="904386" y="349474"/>
            <a:ext cx="2922192" cy="977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defTabSz="1828433">
              <a:defRPr sz="6400" b="1" spc="500">
                <a:solidFill>
                  <a:srgbClr val="FFFFFF"/>
                </a:solidFill>
                <a:latin typeface="Montserrat Black"/>
                <a:ea typeface="Montserrat Black"/>
                <a:cs typeface="Montserrat Black"/>
                <a:sym typeface="Montserrat Black"/>
              </a:defRPr>
            </a:lvl1pPr>
          </a:lstStyle>
          <a:p>
            <a:r>
              <a:rPr dirty="0"/>
              <a:t>C-Link</a:t>
            </a:r>
          </a:p>
        </p:txBody>
      </p:sp>
      <p:sp>
        <p:nvSpPr>
          <p:cNvPr id="225" name="Rectangle 8"/>
          <p:cNvSpPr txBox="1"/>
          <p:nvPr/>
        </p:nvSpPr>
        <p:spPr>
          <a:xfrm>
            <a:off x="2154743" y="6741672"/>
            <a:ext cx="17422857" cy="1066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l" defTabSz="584200">
              <a:defRPr sz="3000">
                <a:solidFill>
                  <a:srgbClr val="000000"/>
                </a:solidFill>
              </a:defRPr>
            </a:lvl1pPr>
          </a:lstStyle>
          <a:p>
            <a:r>
              <a:t>在现实世界中解决了合同签署双方的信任、存储、隐私安全、便捷执行等问题。并且在元宇宙世界中，因为其去中心化身份的特点以及其本身的信任隐私安全便捷的属性，成为元宇宙世界的契约签署平台。</a:t>
            </a:r>
          </a:p>
        </p:txBody>
      </p:sp>
      <p:sp>
        <p:nvSpPr>
          <p:cNvPr id="226" name="Rectangle 9"/>
          <p:cNvSpPr/>
          <p:nvPr/>
        </p:nvSpPr>
        <p:spPr>
          <a:xfrm>
            <a:off x="2192843" y="6285565"/>
            <a:ext cx="889777" cy="113574"/>
          </a:xfrm>
          <a:prstGeom prst="rect">
            <a:avLst/>
          </a:prstGeom>
          <a:solidFill>
            <a:srgbClr val="122E73"/>
          </a:solidFill>
          <a:ln w="12700">
            <a:miter lim="400000"/>
          </a:ln>
        </p:spPr>
        <p:txBody>
          <a:bodyPr lIns="45719" rIns="45719" anchor="ctr"/>
          <a:lstStyle/>
          <a:p>
            <a:pPr algn="l" defTabSz="1828433">
              <a:defRPr sz="3600">
                <a:solidFill>
                  <a:srgbClr val="FFFFFF"/>
                </a:solidFill>
                <a:latin typeface="Calibri"/>
                <a:ea typeface="Calibri"/>
                <a:cs typeface="Calibri"/>
                <a:sym typeface="Calibri"/>
              </a:defRPr>
            </a:pPr>
            <a:endParaRPr/>
          </a:p>
        </p:txBody>
      </p:sp>
      <p:sp>
        <p:nvSpPr>
          <p:cNvPr id="227" name="Rectangle 8"/>
          <p:cNvSpPr txBox="1"/>
          <p:nvPr/>
        </p:nvSpPr>
        <p:spPr>
          <a:xfrm>
            <a:off x="2194068" y="2615729"/>
            <a:ext cx="5559920" cy="6155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defTabSz="1828433">
              <a:defRPr sz="4000" b="1" spc="312">
                <a:solidFill>
                  <a:srgbClr val="143576"/>
                </a:solidFill>
                <a:latin typeface="Montserrat Black"/>
                <a:ea typeface="Montserrat Black"/>
                <a:cs typeface="Montserrat Black"/>
                <a:sym typeface="Montserrat Black"/>
              </a:defRPr>
            </a:lvl1pPr>
          </a:lstStyle>
          <a:p>
            <a:r>
              <a:rPr dirty="0"/>
              <a:t>C-Link </a:t>
            </a:r>
            <a:r>
              <a:rPr dirty="0" err="1"/>
              <a:t>利用区块链技术</a:t>
            </a:r>
            <a:endParaRPr dirty="0"/>
          </a:p>
        </p:txBody>
      </p:sp>
      <p:sp>
        <p:nvSpPr>
          <p:cNvPr id="228" name="Rectangle 8"/>
          <p:cNvSpPr txBox="1"/>
          <p:nvPr/>
        </p:nvSpPr>
        <p:spPr>
          <a:xfrm>
            <a:off x="2215444" y="5457814"/>
            <a:ext cx="1022727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defTabSz="1828433">
              <a:defRPr sz="4000" b="1" spc="312">
                <a:solidFill>
                  <a:srgbClr val="143576"/>
                </a:solidFill>
                <a:latin typeface="Montserrat Black"/>
                <a:ea typeface="Montserrat Black"/>
                <a:cs typeface="Montserrat Black"/>
                <a:sym typeface="Montserrat Black"/>
              </a:defRPr>
            </a:lvl1pPr>
          </a:lstStyle>
          <a:p>
            <a:r>
              <a:t>C-Link 是跨越现实与未来之间鸿沟的桥梁</a:t>
            </a:r>
          </a:p>
        </p:txBody>
      </p:sp>
      <p:sp>
        <p:nvSpPr>
          <p:cNvPr id="230" name="Rectangle 8"/>
          <p:cNvSpPr txBox="1"/>
          <p:nvPr/>
        </p:nvSpPr>
        <p:spPr>
          <a:xfrm>
            <a:off x="2742407" y="8968444"/>
            <a:ext cx="1096645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defTabSz="1828433">
              <a:defRPr sz="4000" b="1" spc="312">
                <a:solidFill>
                  <a:srgbClr val="143576"/>
                </a:solidFill>
                <a:latin typeface="Montserrat Black"/>
                <a:ea typeface="Montserrat Black"/>
                <a:cs typeface="Montserrat Black"/>
                <a:sym typeface="Montserrat Black"/>
              </a:defRPr>
            </a:lvl1pPr>
          </a:lstStyle>
          <a:p>
            <a:r>
              <a:t>现实世界不可篡改的可追溯可信任的合同平台</a:t>
            </a:r>
          </a:p>
        </p:txBody>
      </p:sp>
      <p:sp>
        <p:nvSpPr>
          <p:cNvPr id="231" name="Rectangle 8"/>
          <p:cNvSpPr txBox="1"/>
          <p:nvPr/>
        </p:nvSpPr>
        <p:spPr>
          <a:xfrm>
            <a:off x="2814265" y="10839617"/>
            <a:ext cx="6584951" cy="71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defTabSz="1828433">
              <a:defRPr sz="4000" b="1" spc="312">
                <a:solidFill>
                  <a:srgbClr val="143576"/>
                </a:solidFill>
                <a:latin typeface="Montserrat Black"/>
                <a:ea typeface="Montserrat Black"/>
                <a:cs typeface="Montserrat Black"/>
                <a:sym typeface="Montserrat Black"/>
              </a:defRPr>
            </a:lvl1pPr>
          </a:lstStyle>
          <a:p>
            <a:r>
              <a:t>元宇宙世界的契约缔结平台</a:t>
            </a:r>
          </a:p>
        </p:txBody>
      </p:sp>
      <p:sp>
        <p:nvSpPr>
          <p:cNvPr id="232" name="Rectangle 9"/>
          <p:cNvSpPr/>
          <p:nvPr/>
        </p:nvSpPr>
        <p:spPr>
          <a:xfrm>
            <a:off x="2186080" y="9107962"/>
            <a:ext cx="237041" cy="432166"/>
          </a:xfrm>
          <a:prstGeom prst="rect">
            <a:avLst/>
          </a:prstGeom>
          <a:solidFill>
            <a:srgbClr val="122E73"/>
          </a:solidFill>
          <a:ln w="12700">
            <a:miter lim="400000"/>
          </a:ln>
        </p:spPr>
        <p:txBody>
          <a:bodyPr lIns="45719" rIns="45719" anchor="ctr"/>
          <a:lstStyle/>
          <a:p>
            <a:pPr algn="l" defTabSz="1828433">
              <a:defRPr sz="3700">
                <a:solidFill>
                  <a:srgbClr val="FFFFFF"/>
                </a:solidFill>
                <a:latin typeface="Calibri"/>
                <a:ea typeface="Calibri"/>
                <a:cs typeface="Calibri"/>
                <a:sym typeface="Calibri"/>
              </a:defRPr>
            </a:pPr>
            <a:endParaRPr/>
          </a:p>
        </p:txBody>
      </p:sp>
      <p:sp>
        <p:nvSpPr>
          <p:cNvPr id="233" name="Rectangle 9"/>
          <p:cNvSpPr/>
          <p:nvPr/>
        </p:nvSpPr>
        <p:spPr>
          <a:xfrm>
            <a:off x="2186080" y="10966617"/>
            <a:ext cx="237041" cy="432166"/>
          </a:xfrm>
          <a:prstGeom prst="rect">
            <a:avLst/>
          </a:prstGeom>
          <a:solidFill>
            <a:srgbClr val="122E73"/>
          </a:solidFill>
          <a:ln w="12700">
            <a:miter lim="400000"/>
          </a:ln>
        </p:spPr>
        <p:txBody>
          <a:bodyPr lIns="45719" rIns="45719" anchor="ctr"/>
          <a:lstStyle/>
          <a:p>
            <a:pPr algn="l" defTabSz="1828433">
              <a:defRPr sz="3700">
                <a:solidFill>
                  <a:srgbClr val="FFFFFF"/>
                </a:solidFill>
                <a:latin typeface="Calibri"/>
                <a:ea typeface="Calibri"/>
                <a:cs typeface="Calibri"/>
                <a:sym typeface="Calibri"/>
              </a:defRPr>
            </a:pPr>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angle 8"/>
          <p:cNvSpPr txBox="1"/>
          <p:nvPr/>
        </p:nvSpPr>
        <p:spPr>
          <a:xfrm>
            <a:off x="795523" y="266924"/>
            <a:ext cx="3517901" cy="1143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defTabSz="1828433">
              <a:defRPr sz="6400" b="1" spc="500">
                <a:solidFill>
                  <a:srgbClr val="FFFFFF"/>
                </a:solidFill>
                <a:latin typeface="Montserrat Black"/>
                <a:ea typeface="Montserrat Black"/>
                <a:cs typeface="Montserrat Black"/>
                <a:sym typeface="Montserrat Black"/>
              </a:defRPr>
            </a:lvl1pPr>
          </a:lstStyle>
          <a:p>
            <a:r>
              <a:t>产品架构</a:t>
            </a:r>
          </a:p>
        </p:txBody>
      </p:sp>
      <p:grpSp>
        <p:nvGrpSpPr>
          <p:cNvPr id="257" name="成组"/>
          <p:cNvGrpSpPr/>
          <p:nvPr/>
        </p:nvGrpSpPr>
        <p:grpSpPr>
          <a:xfrm>
            <a:off x="1655949" y="3581245"/>
            <a:ext cx="21072102" cy="6553510"/>
            <a:chOff x="0" y="0"/>
            <a:chExt cx="21072101" cy="6553508"/>
          </a:xfrm>
        </p:grpSpPr>
        <p:sp>
          <p:nvSpPr>
            <p:cNvPr id="236" name="矩形"/>
            <p:cNvSpPr/>
            <p:nvPr/>
          </p:nvSpPr>
          <p:spPr>
            <a:xfrm>
              <a:off x="398405" y="393138"/>
              <a:ext cx="20673697" cy="6160371"/>
            </a:xfrm>
            <a:prstGeom prst="rect">
              <a:avLst/>
            </a:prstGeom>
            <a:solidFill>
              <a:srgbClr val="000000"/>
            </a:solidFill>
            <a:ln w="12700" cap="flat">
              <a:solidFill>
                <a:srgbClr val="4F65D9"/>
              </a:solidFill>
              <a:prstDash val="solid"/>
              <a:miter lim="800000"/>
            </a:ln>
            <a:effectLst/>
          </p:spPr>
          <p:txBody>
            <a:bodyPr wrap="square" lIns="45719" tIns="45719" rIns="45719" bIns="45719" numCol="1" anchor="ctr">
              <a:noAutofit/>
            </a:bodyPr>
            <a:lstStyle/>
            <a:p>
              <a:pPr algn="l" defTabSz="1828433">
                <a:defRPr sz="3400">
                  <a:solidFill>
                    <a:srgbClr val="5D5C5D"/>
                  </a:solidFill>
                  <a:latin typeface="Calibri"/>
                  <a:ea typeface="Calibri"/>
                  <a:cs typeface="Calibri"/>
                  <a:sym typeface="Calibri"/>
                </a:defRPr>
              </a:pPr>
              <a:endParaRPr/>
            </a:p>
          </p:txBody>
        </p:sp>
        <p:pic>
          <p:nvPicPr>
            <p:cNvPr id="237" name="图像" descr="图像"/>
            <p:cNvPicPr>
              <a:picLocks noChangeAspect="1"/>
            </p:cNvPicPr>
            <p:nvPr/>
          </p:nvPicPr>
          <p:blipFill>
            <a:blip r:embed="rId2"/>
            <a:stretch>
              <a:fillRect/>
            </a:stretch>
          </p:blipFill>
          <p:spPr>
            <a:xfrm>
              <a:off x="0" y="0"/>
              <a:ext cx="3426364" cy="1194036"/>
            </a:xfrm>
            <a:prstGeom prst="rect">
              <a:avLst/>
            </a:prstGeom>
            <a:ln w="12700" cap="flat">
              <a:noFill/>
              <a:miter lim="400000"/>
            </a:ln>
            <a:effectLst/>
          </p:spPr>
        </p:pic>
        <p:sp>
          <p:nvSpPr>
            <p:cNvPr id="238" name="应用层"/>
            <p:cNvSpPr txBox="1"/>
            <p:nvPr/>
          </p:nvSpPr>
          <p:spPr>
            <a:xfrm>
              <a:off x="903597" y="177917"/>
              <a:ext cx="1619169" cy="711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defTabSz="584200">
                <a:defRPr sz="3400" b="1">
                  <a:solidFill>
                    <a:srgbClr val="FFFFFF"/>
                  </a:solidFill>
                </a:defRPr>
              </a:lvl1pPr>
            </a:lstStyle>
            <a:p>
              <a:r>
                <a:t>应用层</a:t>
              </a:r>
            </a:p>
          </p:txBody>
        </p:sp>
        <p:grpSp>
          <p:nvGrpSpPr>
            <p:cNvPr id="244" name="成组"/>
            <p:cNvGrpSpPr/>
            <p:nvPr/>
          </p:nvGrpSpPr>
          <p:grpSpPr>
            <a:xfrm>
              <a:off x="3716296" y="1564675"/>
              <a:ext cx="3350434" cy="3817297"/>
              <a:chOff x="0" y="0"/>
              <a:chExt cx="3350433" cy="3817296"/>
            </a:xfrm>
          </p:grpSpPr>
          <p:pic>
            <p:nvPicPr>
              <p:cNvPr id="239" name="图像" descr="图像"/>
              <p:cNvPicPr>
                <a:picLocks noChangeAspect="1"/>
              </p:cNvPicPr>
              <p:nvPr/>
            </p:nvPicPr>
            <p:blipFill>
              <a:blip r:embed="rId3"/>
              <a:stretch>
                <a:fillRect/>
              </a:stretch>
            </p:blipFill>
            <p:spPr>
              <a:xfrm>
                <a:off x="0" y="0"/>
                <a:ext cx="3350434" cy="3817297"/>
              </a:xfrm>
              <a:prstGeom prst="rect">
                <a:avLst/>
              </a:prstGeom>
              <a:ln w="12700" cap="flat">
                <a:noFill/>
                <a:miter lim="400000"/>
              </a:ln>
              <a:effectLst/>
            </p:spPr>
          </p:pic>
          <p:sp>
            <p:nvSpPr>
              <p:cNvPr id="240" name="身份管理"/>
              <p:cNvSpPr txBox="1"/>
              <p:nvPr/>
            </p:nvSpPr>
            <p:spPr>
              <a:xfrm>
                <a:off x="410445" y="373539"/>
                <a:ext cx="2555784" cy="635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defTabSz="584200">
                  <a:defRPr sz="3000" b="1">
                    <a:solidFill>
                      <a:srgbClr val="FFFFFF"/>
                    </a:solidFill>
                  </a:defRPr>
                </a:lvl1pPr>
              </a:lstStyle>
              <a:p>
                <a:r>
                  <a:t>身份管理</a:t>
                </a:r>
              </a:p>
            </p:txBody>
          </p:sp>
          <p:sp>
            <p:nvSpPr>
              <p:cNvPr id="241" name="企业身份"/>
              <p:cNvSpPr txBox="1"/>
              <p:nvPr/>
            </p:nvSpPr>
            <p:spPr>
              <a:xfrm>
                <a:off x="410445" y="1239210"/>
                <a:ext cx="2555784" cy="520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defTabSz="584200">
                  <a:defRPr>
                    <a:solidFill>
                      <a:srgbClr val="FFFFFF"/>
                    </a:solidFill>
                  </a:defRPr>
                </a:lvl1pPr>
              </a:lstStyle>
              <a:p>
                <a:r>
                  <a:t>企业身份</a:t>
                </a:r>
              </a:p>
            </p:txBody>
          </p:sp>
          <p:sp>
            <p:nvSpPr>
              <p:cNvPr id="242" name="个人身份"/>
              <p:cNvSpPr txBox="1"/>
              <p:nvPr/>
            </p:nvSpPr>
            <p:spPr>
              <a:xfrm>
                <a:off x="410445" y="1842038"/>
                <a:ext cx="2555784" cy="520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defTabSz="584200">
                  <a:defRPr>
                    <a:solidFill>
                      <a:srgbClr val="FFFFFF"/>
                    </a:solidFill>
                  </a:defRPr>
                </a:lvl1pPr>
              </a:lstStyle>
              <a:p>
                <a:r>
                  <a:t>个人身份</a:t>
                </a:r>
              </a:p>
            </p:txBody>
          </p:sp>
          <p:sp>
            <p:nvSpPr>
              <p:cNvPr id="243" name="去中心化身份"/>
              <p:cNvSpPr txBox="1"/>
              <p:nvPr/>
            </p:nvSpPr>
            <p:spPr>
              <a:xfrm>
                <a:off x="410445" y="2444866"/>
                <a:ext cx="2555784" cy="520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defTabSz="584200">
                  <a:defRPr>
                    <a:solidFill>
                      <a:srgbClr val="FFFFFF"/>
                    </a:solidFill>
                  </a:defRPr>
                </a:lvl1pPr>
              </a:lstStyle>
              <a:p>
                <a:r>
                  <a:t>去中心化身份</a:t>
                </a:r>
              </a:p>
            </p:txBody>
          </p:sp>
        </p:grpSp>
        <p:grpSp>
          <p:nvGrpSpPr>
            <p:cNvPr id="250" name="成组"/>
            <p:cNvGrpSpPr/>
            <p:nvPr/>
          </p:nvGrpSpPr>
          <p:grpSpPr>
            <a:xfrm>
              <a:off x="9060037" y="1564675"/>
              <a:ext cx="3350434" cy="3829337"/>
              <a:chOff x="0" y="0"/>
              <a:chExt cx="3350433" cy="3829336"/>
            </a:xfrm>
          </p:grpSpPr>
          <p:pic>
            <p:nvPicPr>
              <p:cNvPr id="245" name="图像" descr="图像"/>
              <p:cNvPicPr>
                <a:picLocks/>
              </p:cNvPicPr>
              <p:nvPr/>
            </p:nvPicPr>
            <p:blipFill>
              <a:blip r:embed="rId3"/>
              <a:stretch>
                <a:fillRect/>
              </a:stretch>
            </p:blipFill>
            <p:spPr>
              <a:xfrm>
                <a:off x="0" y="0"/>
                <a:ext cx="3350434" cy="3829337"/>
              </a:xfrm>
              <a:prstGeom prst="rect">
                <a:avLst/>
              </a:prstGeom>
              <a:ln w="12700" cap="flat">
                <a:noFill/>
                <a:miter lim="400000"/>
              </a:ln>
              <a:effectLst/>
            </p:spPr>
          </p:pic>
          <p:sp>
            <p:nvSpPr>
              <p:cNvPr id="246" name="合同管理"/>
              <p:cNvSpPr txBox="1"/>
              <p:nvPr/>
            </p:nvSpPr>
            <p:spPr>
              <a:xfrm>
                <a:off x="410445" y="373539"/>
                <a:ext cx="2555784" cy="635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defTabSz="584200">
                  <a:defRPr sz="3000" b="1">
                    <a:solidFill>
                      <a:srgbClr val="FFFFFF"/>
                    </a:solidFill>
                  </a:defRPr>
                </a:lvl1pPr>
              </a:lstStyle>
              <a:p>
                <a:r>
                  <a:t>合同管理</a:t>
                </a:r>
              </a:p>
            </p:txBody>
          </p:sp>
          <p:sp>
            <p:nvSpPr>
              <p:cNvPr id="247" name="合同构建"/>
              <p:cNvSpPr txBox="1"/>
              <p:nvPr/>
            </p:nvSpPr>
            <p:spPr>
              <a:xfrm>
                <a:off x="410445" y="1239210"/>
                <a:ext cx="2555784" cy="520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defTabSz="584200">
                  <a:defRPr>
                    <a:solidFill>
                      <a:srgbClr val="FFFFFF"/>
                    </a:solidFill>
                  </a:defRPr>
                </a:lvl1pPr>
              </a:lstStyle>
              <a:p>
                <a:r>
                  <a:t>合同构建</a:t>
                </a:r>
              </a:p>
            </p:txBody>
          </p:sp>
          <p:sp>
            <p:nvSpPr>
              <p:cNvPr id="248" name="合同签署"/>
              <p:cNvSpPr txBox="1"/>
              <p:nvPr/>
            </p:nvSpPr>
            <p:spPr>
              <a:xfrm>
                <a:off x="410445" y="1842038"/>
                <a:ext cx="2555784" cy="520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defTabSz="584200">
                  <a:defRPr>
                    <a:solidFill>
                      <a:srgbClr val="FFFFFF"/>
                    </a:solidFill>
                  </a:defRPr>
                </a:lvl1pPr>
              </a:lstStyle>
              <a:p>
                <a:r>
                  <a:t>合同签署</a:t>
                </a:r>
              </a:p>
            </p:txBody>
          </p:sp>
          <p:sp>
            <p:nvSpPr>
              <p:cNvPr id="249" name="合同交易"/>
              <p:cNvSpPr txBox="1"/>
              <p:nvPr/>
            </p:nvSpPr>
            <p:spPr>
              <a:xfrm>
                <a:off x="410445" y="2444866"/>
                <a:ext cx="2555784" cy="520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defTabSz="584200">
                  <a:defRPr>
                    <a:solidFill>
                      <a:srgbClr val="FFFFFF"/>
                    </a:solidFill>
                  </a:defRPr>
                </a:lvl1pPr>
              </a:lstStyle>
              <a:p>
                <a:r>
                  <a:t>合同交易</a:t>
                </a:r>
              </a:p>
            </p:txBody>
          </p:sp>
        </p:grpSp>
        <p:grpSp>
          <p:nvGrpSpPr>
            <p:cNvPr id="256" name="成组"/>
            <p:cNvGrpSpPr/>
            <p:nvPr/>
          </p:nvGrpSpPr>
          <p:grpSpPr>
            <a:xfrm>
              <a:off x="14403779" y="1564675"/>
              <a:ext cx="3350434" cy="3817297"/>
              <a:chOff x="0" y="0"/>
              <a:chExt cx="3350433" cy="3817296"/>
            </a:xfrm>
          </p:grpSpPr>
          <p:pic>
            <p:nvPicPr>
              <p:cNvPr id="251" name="图像" descr="图像"/>
              <p:cNvPicPr>
                <a:picLocks noChangeAspect="1"/>
              </p:cNvPicPr>
              <p:nvPr/>
            </p:nvPicPr>
            <p:blipFill>
              <a:blip r:embed="rId3"/>
              <a:stretch>
                <a:fillRect/>
              </a:stretch>
            </p:blipFill>
            <p:spPr>
              <a:xfrm>
                <a:off x="0" y="0"/>
                <a:ext cx="3350434" cy="3817297"/>
              </a:xfrm>
              <a:prstGeom prst="rect">
                <a:avLst/>
              </a:prstGeom>
              <a:ln w="12700" cap="flat">
                <a:noFill/>
                <a:miter lim="400000"/>
              </a:ln>
              <a:effectLst/>
            </p:spPr>
          </p:pic>
          <p:sp>
            <p:nvSpPr>
              <p:cNvPr id="252" name="模版管理"/>
              <p:cNvSpPr txBox="1"/>
              <p:nvPr/>
            </p:nvSpPr>
            <p:spPr>
              <a:xfrm>
                <a:off x="410445" y="373539"/>
                <a:ext cx="2555784" cy="635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defTabSz="584200">
                  <a:defRPr sz="3000" b="1">
                    <a:solidFill>
                      <a:srgbClr val="FFFFFF"/>
                    </a:solidFill>
                  </a:defRPr>
                </a:lvl1pPr>
              </a:lstStyle>
              <a:p>
                <a:r>
                  <a:t>模版管理</a:t>
                </a:r>
              </a:p>
            </p:txBody>
          </p:sp>
          <p:sp>
            <p:nvSpPr>
              <p:cNvPr id="253" name="人才合同"/>
              <p:cNvSpPr txBox="1"/>
              <p:nvPr/>
            </p:nvSpPr>
            <p:spPr>
              <a:xfrm>
                <a:off x="410445" y="1239210"/>
                <a:ext cx="2555784" cy="520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defTabSz="584200">
                  <a:defRPr>
                    <a:solidFill>
                      <a:srgbClr val="FFFFFF"/>
                    </a:solidFill>
                  </a:defRPr>
                </a:lvl1pPr>
              </a:lstStyle>
              <a:p>
                <a:r>
                  <a:t>人才合同</a:t>
                </a:r>
              </a:p>
            </p:txBody>
          </p:sp>
          <p:sp>
            <p:nvSpPr>
              <p:cNvPr id="254" name="球星合同"/>
              <p:cNvSpPr txBox="1"/>
              <p:nvPr/>
            </p:nvSpPr>
            <p:spPr>
              <a:xfrm>
                <a:off x="410445" y="1842038"/>
                <a:ext cx="2555784" cy="520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defTabSz="584200">
                  <a:defRPr>
                    <a:solidFill>
                      <a:srgbClr val="FFFFFF"/>
                    </a:solidFill>
                  </a:defRPr>
                </a:lvl1pPr>
              </a:lstStyle>
              <a:p>
                <a:r>
                  <a:t>球星合同</a:t>
                </a:r>
              </a:p>
            </p:txBody>
          </p:sp>
          <p:sp>
            <p:nvSpPr>
              <p:cNvPr id="255" name="其他"/>
              <p:cNvSpPr txBox="1"/>
              <p:nvPr/>
            </p:nvSpPr>
            <p:spPr>
              <a:xfrm>
                <a:off x="410445" y="2444866"/>
                <a:ext cx="2555784" cy="520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defTabSz="584200">
                  <a:defRPr>
                    <a:solidFill>
                      <a:srgbClr val="FFFFFF"/>
                    </a:solidFill>
                  </a:defRPr>
                </a:lvl1pPr>
              </a:lstStyle>
              <a:p>
                <a:r>
                  <a:t>其他</a:t>
                </a:r>
              </a:p>
            </p:txBody>
          </p:sp>
        </p:grpSp>
      </p:gr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9" name="成组"/>
          <p:cNvGrpSpPr/>
          <p:nvPr/>
        </p:nvGrpSpPr>
        <p:grpSpPr>
          <a:xfrm>
            <a:off x="1655949" y="3581245"/>
            <a:ext cx="21072103" cy="6553511"/>
            <a:chOff x="0" y="0"/>
            <a:chExt cx="21072102" cy="6553509"/>
          </a:xfrm>
        </p:grpSpPr>
        <p:sp>
          <p:nvSpPr>
            <p:cNvPr id="260" name="矩形"/>
            <p:cNvSpPr/>
            <p:nvPr/>
          </p:nvSpPr>
          <p:spPr>
            <a:xfrm>
              <a:off x="398405" y="393138"/>
              <a:ext cx="20673697" cy="6160371"/>
            </a:xfrm>
            <a:prstGeom prst="rect">
              <a:avLst/>
            </a:prstGeom>
            <a:solidFill>
              <a:srgbClr val="000000"/>
            </a:solidFill>
            <a:ln w="12700" cap="flat">
              <a:solidFill>
                <a:srgbClr val="4F65D9"/>
              </a:solidFill>
              <a:prstDash val="solid"/>
              <a:miter lim="800000"/>
            </a:ln>
            <a:effectLst/>
          </p:spPr>
          <p:txBody>
            <a:bodyPr wrap="square" lIns="45719" tIns="45719" rIns="45719" bIns="45719" numCol="1" anchor="ctr">
              <a:noAutofit/>
            </a:bodyPr>
            <a:lstStyle/>
            <a:p>
              <a:pPr algn="l" defTabSz="1828433">
                <a:defRPr sz="3400">
                  <a:solidFill>
                    <a:srgbClr val="5D5C5D"/>
                  </a:solidFill>
                  <a:latin typeface="Calibri"/>
                  <a:ea typeface="Calibri"/>
                  <a:cs typeface="Calibri"/>
                  <a:sym typeface="Calibri"/>
                </a:defRPr>
              </a:pPr>
              <a:endParaRPr/>
            </a:p>
          </p:txBody>
        </p:sp>
        <p:pic>
          <p:nvPicPr>
            <p:cNvPr id="261" name="图像" descr="图像"/>
            <p:cNvPicPr>
              <a:picLocks noChangeAspect="1"/>
            </p:cNvPicPr>
            <p:nvPr/>
          </p:nvPicPr>
          <p:blipFill>
            <a:blip r:embed="rId2"/>
            <a:stretch>
              <a:fillRect/>
            </a:stretch>
          </p:blipFill>
          <p:spPr>
            <a:xfrm>
              <a:off x="0" y="0"/>
              <a:ext cx="3426364" cy="1194036"/>
            </a:xfrm>
            <a:prstGeom prst="rect">
              <a:avLst/>
            </a:prstGeom>
            <a:ln w="12700" cap="flat">
              <a:noFill/>
              <a:miter lim="400000"/>
            </a:ln>
            <a:effectLst/>
          </p:spPr>
        </p:pic>
        <p:sp>
          <p:nvSpPr>
            <p:cNvPr id="262" name="核心服务层"/>
            <p:cNvSpPr txBox="1"/>
            <p:nvPr/>
          </p:nvSpPr>
          <p:spPr>
            <a:xfrm>
              <a:off x="299391" y="177917"/>
              <a:ext cx="2555784" cy="711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defTabSz="584200">
                <a:defRPr sz="3400" b="1">
                  <a:solidFill>
                    <a:srgbClr val="FFFFFF"/>
                  </a:solidFill>
                </a:defRPr>
              </a:lvl1pPr>
            </a:lstStyle>
            <a:p>
              <a:r>
                <a:t>核心服务层</a:t>
              </a:r>
            </a:p>
          </p:txBody>
        </p:sp>
        <p:pic>
          <p:nvPicPr>
            <p:cNvPr id="263" name="图像" descr="图像"/>
            <p:cNvPicPr>
              <a:picLocks noChangeAspect="1"/>
            </p:cNvPicPr>
            <p:nvPr/>
          </p:nvPicPr>
          <p:blipFill>
            <a:blip r:embed="rId3"/>
            <a:stretch>
              <a:fillRect/>
            </a:stretch>
          </p:blipFill>
          <p:spPr>
            <a:xfrm rot="16200000">
              <a:off x="3104523" y="825541"/>
              <a:ext cx="1374518" cy="3399475"/>
            </a:xfrm>
            <a:prstGeom prst="rect">
              <a:avLst/>
            </a:prstGeom>
            <a:ln w="12700" cap="flat">
              <a:noFill/>
              <a:miter lim="400000"/>
            </a:ln>
            <a:effectLst/>
          </p:spPr>
        </p:pic>
        <p:sp>
          <p:nvSpPr>
            <p:cNvPr id="264" name="实名认证"/>
            <p:cNvSpPr txBox="1"/>
            <p:nvPr/>
          </p:nvSpPr>
          <p:spPr>
            <a:xfrm>
              <a:off x="2513890" y="2267048"/>
              <a:ext cx="2555784"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584200">
                <a:defRPr sz="3000" b="1">
                  <a:solidFill>
                    <a:srgbClr val="FFFFFF"/>
                  </a:solidFill>
                </a:defRPr>
              </a:lvl1pPr>
            </a:lstStyle>
            <a:p>
              <a:r>
                <a:rPr lang="zh-CN" altLang="en-US" dirty="0"/>
                <a:t>身份</a:t>
              </a:r>
              <a:r>
                <a:rPr dirty="0" err="1" smtClean="0"/>
                <a:t>认证</a:t>
              </a:r>
              <a:endParaRPr dirty="0"/>
            </a:p>
          </p:txBody>
        </p:sp>
        <p:pic>
          <p:nvPicPr>
            <p:cNvPr id="265" name="图像" descr="图像"/>
            <p:cNvPicPr>
              <a:picLocks noChangeAspect="1"/>
            </p:cNvPicPr>
            <p:nvPr/>
          </p:nvPicPr>
          <p:blipFill>
            <a:blip r:embed="rId3"/>
            <a:stretch>
              <a:fillRect/>
            </a:stretch>
          </p:blipFill>
          <p:spPr>
            <a:xfrm rot="16200000">
              <a:off x="3104523" y="2792293"/>
              <a:ext cx="1374518" cy="3399475"/>
            </a:xfrm>
            <a:prstGeom prst="rect">
              <a:avLst/>
            </a:prstGeom>
            <a:ln w="12700" cap="flat">
              <a:noFill/>
              <a:miter lim="400000"/>
            </a:ln>
            <a:effectLst/>
          </p:spPr>
        </p:pic>
        <p:pic>
          <p:nvPicPr>
            <p:cNvPr id="267" name="图像" descr="图像"/>
            <p:cNvPicPr>
              <a:picLocks noChangeAspect="1"/>
            </p:cNvPicPr>
            <p:nvPr/>
          </p:nvPicPr>
          <p:blipFill>
            <a:blip r:embed="rId3"/>
            <a:stretch>
              <a:fillRect/>
            </a:stretch>
          </p:blipFill>
          <p:spPr>
            <a:xfrm rot="16200000">
              <a:off x="7733504" y="801032"/>
              <a:ext cx="1374518" cy="3399475"/>
            </a:xfrm>
            <a:prstGeom prst="rect">
              <a:avLst/>
            </a:prstGeom>
            <a:ln w="12700" cap="flat">
              <a:noFill/>
              <a:miter lim="400000"/>
            </a:ln>
            <a:effectLst/>
          </p:spPr>
        </p:pic>
        <p:sp>
          <p:nvSpPr>
            <p:cNvPr id="268" name="哈希锁"/>
            <p:cNvSpPr txBox="1"/>
            <p:nvPr/>
          </p:nvSpPr>
          <p:spPr>
            <a:xfrm>
              <a:off x="7142870" y="2207167"/>
              <a:ext cx="2555785" cy="635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584200">
                <a:defRPr sz="3000" b="1">
                  <a:solidFill>
                    <a:srgbClr val="FFFFFF"/>
                  </a:solidFill>
                </a:defRPr>
              </a:lvl1pPr>
            </a:lstStyle>
            <a:p>
              <a:r>
                <a:t>哈希锁</a:t>
              </a:r>
            </a:p>
          </p:txBody>
        </p:sp>
        <p:pic>
          <p:nvPicPr>
            <p:cNvPr id="269" name="图像" descr="图像"/>
            <p:cNvPicPr>
              <a:picLocks noChangeAspect="1"/>
            </p:cNvPicPr>
            <p:nvPr/>
          </p:nvPicPr>
          <p:blipFill>
            <a:blip r:embed="rId3"/>
            <a:stretch>
              <a:fillRect/>
            </a:stretch>
          </p:blipFill>
          <p:spPr>
            <a:xfrm rot="16200000">
              <a:off x="7733504" y="2767784"/>
              <a:ext cx="1374518" cy="3399475"/>
            </a:xfrm>
            <a:prstGeom prst="rect">
              <a:avLst/>
            </a:prstGeom>
            <a:ln w="12700" cap="flat">
              <a:noFill/>
              <a:miter lim="400000"/>
            </a:ln>
            <a:effectLst/>
          </p:spPr>
        </p:pic>
        <p:sp>
          <p:nvSpPr>
            <p:cNvPr id="270" name="电子签名"/>
            <p:cNvSpPr txBox="1"/>
            <p:nvPr/>
          </p:nvSpPr>
          <p:spPr>
            <a:xfrm>
              <a:off x="7142870" y="4173919"/>
              <a:ext cx="2555785" cy="635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584200">
                <a:defRPr sz="3000" b="1">
                  <a:solidFill>
                    <a:srgbClr val="FFFFFF"/>
                  </a:solidFill>
                </a:defRPr>
              </a:lvl1pPr>
            </a:lstStyle>
            <a:p>
              <a:r>
                <a:t>电子签名</a:t>
              </a:r>
            </a:p>
          </p:txBody>
        </p:sp>
        <p:pic>
          <p:nvPicPr>
            <p:cNvPr id="271" name="图像" descr="图像"/>
            <p:cNvPicPr>
              <a:picLocks noChangeAspect="1"/>
            </p:cNvPicPr>
            <p:nvPr/>
          </p:nvPicPr>
          <p:blipFill>
            <a:blip r:embed="rId3"/>
            <a:stretch>
              <a:fillRect/>
            </a:stretch>
          </p:blipFill>
          <p:spPr>
            <a:xfrm rot="16200000">
              <a:off x="12362485" y="779388"/>
              <a:ext cx="1374518" cy="3399475"/>
            </a:xfrm>
            <a:prstGeom prst="rect">
              <a:avLst/>
            </a:prstGeom>
            <a:ln w="12700" cap="flat">
              <a:noFill/>
              <a:miter lim="400000"/>
            </a:ln>
            <a:effectLst/>
          </p:spPr>
        </p:pic>
        <p:sp>
          <p:nvSpPr>
            <p:cNvPr id="272" name="零知识证明"/>
            <p:cNvSpPr txBox="1"/>
            <p:nvPr/>
          </p:nvSpPr>
          <p:spPr>
            <a:xfrm>
              <a:off x="11771852" y="2185523"/>
              <a:ext cx="2555784" cy="635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584200">
                <a:defRPr sz="3000" b="1">
                  <a:solidFill>
                    <a:srgbClr val="FFFFFF"/>
                  </a:solidFill>
                </a:defRPr>
              </a:lvl1pPr>
            </a:lstStyle>
            <a:p>
              <a:r>
                <a:t>零知识证明</a:t>
              </a:r>
            </a:p>
          </p:txBody>
        </p:sp>
        <p:pic>
          <p:nvPicPr>
            <p:cNvPr id="273" name="图像" descr="图像"/>
            <p:cNvPicPr>
              <a:picLocks noChangeAspect="1"/>
            </p:cNvPicPr>
            <p:nvPr/>
          </p:nvPicPr>
          <p:blipFill>
            <a:blip r:embed="rId3"/>
            <a:stretch>
              <a:fillRect/>
            </a:stretch>
          </p:blipFill>
          <p:spPr>
            <a:xfrm rot="16200000">
              <a:off x="12362485" y="2746139"/>
              <a:ext cx="1374518" cy="3399476"/>
            </a:xfrm>
            <a:prstGeom prst="rect">
              <a:avLst/>
            </a:prstGeom>
            <a:ln w="12700" cap="flat">
              <a:noFill/>
              <a:miter lim="400000"/>
            </a:ln>
            <a:effectLst/>
          </p:spPr>
        </p:pic>
        <p:sp>
          <p:nvSpPr>
            <p:cNvPr id="274" name="原文证明"/>
            <p:cNvSpPr txBox="1"/>
            <p:nvPr/>
          </p:nvSpPr>
          <p:spPr>
            <a:xfrm>
              <a:off x="11771852" y="4187647"/>
              <a:ext cx="2555784"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584200">
                <a:defRPr sz="3000" b="1">
                  <a:solidFill>
                    <a:srgbClr val="FFFFFF"/>
                  </a:solidFill>
                </a:defRPr>
              </a:lvl1pPr>
            </a:lstStyle>
            <a:p>
              <a:r>
                <a:rPr lang="zh-CN" altLang="en-US" dirty="0"/>
                <a:t>去中心化身份</a:t>
              </a:r>
              <a:endParaRPr dirty="0"/>
            </a:p>
          </p:txBody>
        </p:sp>
        <p:pic>
          <p:nvPicPr>
            <p:cNvPr id="275" name="图像" descr="图像"/>
            <p:cNvPicPr>
              <a:picLocks noChangeAspect="1"/>
            </p:cNvPicPr>
            <p:nvPr/>
          </p:nvPicPr>
          <p:blipFill>
            <a:blip r:embed="rId3"/>
            <a:stretch>
              <a:fillRect/>
            </a:stretch>
          </p:blipFill>
          <p:spPr>
            <a:xfrm rot="16200000">
              <a:off x="16991466" y="754879"/>
              <a:ext cx="1374518" cy="3399475"/>
            </a:xfrm>
            <a:prstGeom prst="rect">
              <a:avLst/>
            </a:prstGeom>
            <a:ln w="12700" cap="flat">
              <a:noFill/>
              <a:miter lim="400000"/>
            </a:ln>
            <a:effectLst/>
          </p:spPr>
        </p:pic>
        <p:sp>
          <p:nvSpPr>
            <p:cNvPr id="276" name="合同执行"/>
            <p:cNvSpPr txBox="1"/>
            <p:nvPr/>
          </p:nvSpPr>
          <p:spPr>
            <a:xfrm>
              <a:off x="16400833" y="2161014"/>
              <a:ext cx="2555784" cy="635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584200">
                <a:defRPr sz="3000" b="1">
                  <a:solidFill>
                    <a:srgbClr val="FFFFFF"/>
                  </a:solidFill>
                </a:defRPr>
              </a:lvl1pPr>
            </a:lstStyle>
            <a:p>
              <a:r>
                <a:t>合同执行</a:t>
              </a:r>
            </a:p>
          </p:txBody>
        </p:sp>
        <p:pic>
          <p:nvPicPr>
            <p:cNvPr id="277" name="图像" descr="图像"/>
            <p:cNvPicPr>
              <a:picLocks noChangeAspect="1"/>
            </p:cNvPicPr>
            <p:nvPr/>
          </p:nvPicPr>
          <p:blipFill>
            <a:blip r:embed="rId3"/>
            <a:stretch>
              <a:fillRect/>
            </a:stretch>
          </p:blipFill>
          <p:spPr>
            <a:xfrm rot="16200000">
              <a:off x="16991466" y="2721630"/>
              <a:ext cx="1374518" cy="3399475"/>
            </a:xfrm>
            <a:prstGeom prst="rect">
              <a:avLst/>
            </a:prstGeom>
            <a:ln w="12700" cap="flat">
              <a:noFill/>
              <a:miter lim="400000"/>
            </a:ln>
            <a:effectLst/>
          </p:spPr>
        </p:pic>
        <p:sp>
          <p:nvSpPr>
            <p:cNvPr id="278" name="隐私通讯"/>
            <p:cNvSpPr txBox="1"/>
            <p:nvPr/>
          </p:nvSpPr>
          <p:spPr>
            <a:xfrm>
              <a:off x="16400833" y="4127765"/>
              <a:ext cx="2555784" cy="635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584200">
                <a:defRPr sz="3000" b="1">
                  <a:solidFill>
                    <a:srgbClr val="FFFFFF"/>
                  </a:solidFill>
                </a:defRPr>
              </a:lvl1pPr>
            </a:lstStyle>
            <a:p>
              <a:r>
                <a:t>隐私通讯</a:t>
              </a:r>
            </a:p>
          </p:txBody>
        </p:sp>
      </p:grpSp>
      <p:sp>
        <p:nvSpPr>
          <p:cNvPr id="280" name="Rectangle 8"/>
          <p:cNvSpPr txBox="1"/>
          <p:nvPr/>
        </p:nvSpPr>
        <p:spPr>
          <a:xfrm>
            <a:off x="795523" y="266924"/>
            <a:ext cx="3517901" cy="1143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defTabSz="1828433">
              <a:defRPr sz="6400" b="1" spc="500">
                <a:solidFill>
                  <a:srgbClr val="FFFFFF"/>
                </a:solidFill>
                <a:latin typeface="Montserrat Black"/>
                <a:ea typeface="Montserrat Black"/>
                <a:cs typeface="Montserrat Black"/>
                <a:sym typeface="Montserrat Black"/>
              </a:defRPr>
            </a:lvl1pPr>
          </a:lstStyle>
          <a:p>
            <a:r>
              <a:t>产品架构</a:t>
            </a:r>
          </a:p>
        </p:txBody>
      </p:sp>
      <p:sp>
        <p:nvSpPr>
          <p:cNvPr id="23" name="实名认证"/>
          <p:cNvSpPr txBox="1"/>
          <p:nvPr/>
        </p:nvSpPr>
        <p:spPr>
          <a:xfrm>
            <a:off x="4127550" y="7779755"/>
            <a:ext cx="2555784"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584200">
              <a:defRPr sz="3000" b="1">
                <a:solidFill>
                  <a:srgbClr val="FFFFFF"/>
                </a:solidFill>
              </a:defRPr>
            </a:lvl1pPr>
          </a:lstStyle>
          <a:p>
            <a:r>
              <a:rPr lang="zh-CN" altLang="en-US" dirty="0" smtClean="0"/>
              <a:t>原文存证</a:t>
            </a:r>
            <a:endParaRPr dirty="0"/>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9" name="成组"/>
          <p:cNvGrpSpPr/>
          <p:nvPr/>
        </p:nvGrpSpPr>
        <p:grpSpPr>
          <a:xfrm>
            <a:off x="1655949" y="3581245"/>
            <a:ext cx="21072102" cy="6553510"/>
            <a:chOff x="0" y="0"/>
            <a:chExt cx="21072101" cy="6553508"/>
          </a:xfrm>
        </p:grpSpPr>
        <p:grpSp>
          <p:nvGrpSpPr>
            <p:cNvPr id="286" name="成组"/>
            <p:cNvGrpSpPr/>
            <p:nvPr/>
          </p:nvGrpSpPr>
          <p:grpSpPr>
            <a:xfrm>
              <a:off x="0" y="0"/>
              <a:ext cx="21072102" cy="6553509"/>
              <a:chOff x="0" y="0"/>
              <a:chExt cx="21072101" cy="6553508"/>
            </a:xfrm>
          </p:grpSpPr>
          <p:sp>
            <p:nvSpPr>
              <p:cNvPr id="283" name="矩形"/>
              <p:cNvSpPr/>
              <p:nvPr/>
            </p:nvSpPr>
            <p:spPr>
              <a:xfrm>
                <a:off x="398405" y="393138"/>
                <a:ext cx="20673697" cy="6160371"/>
              </a:xfrm>
              <a:prstGeom prst="rect">
                <a:avLst/>
              </a:prstGeom>
              <a:solidFill>
                <a:srgbClr val="000000"/>
              </a:solidFill>
              <a:ln w="12700" cap="flat">
                <a:solidFill>
                  <a:srgbClr val="4F65D9"/>
                </a:solidFill>
                <a:prstDash val="solid"/>
                <a:miter lim="800000"/>
              </a:ln>
              <a:effectLst/>
            </p:spPr>
            <p:txBody>
              <a:bodyPr wrap="square" lIns="45719" tIns="45719" rIns="45719" bIns="45719" numCol="1" anchor="ctr">
                <a:noAutofit/>
              </a:bodyPr>
              <a:lstStyle/>
              <a:p>
                <a:pPr algn="l" defTabSz="1828433">
                  <a:defRPr sz="3400">
                    <a:solidFill>
                      <a:srgbClr val="5D5C5D"/>
                    </a:solidFill>
                    <a:latin typeface="Calibri"/>
                    <a:ea typeface="Calibri"/>
                    <a:cs typeface="Calibri"/>
                    <a:sym typeface="Calibri"/>
                  </a:defRPr>
                </a:pPr>
                <a:endParaRPr/>
              </a:p>
            </p:txBody>
          </p:sp>
          <p:pic>
            <p:nvPicPr>
              <p:cNvPr id="284" name="图像" descr="图像"/>
              <p:cNvPicPr>
                <a:picLocks noChangeAspect="1"/>
              </p:cNvPicPr>
              <p:nvPr/>
            </p:nvPicPr>
            <p:blipFill>
              <a:blip r:embed="rId2"/>
              <a:srcRect/>
              <a:stretch>
                <a:fillRect/>
              </a:stretch>
            </p:blipFill>
            <p:spPr>
              <a:xfrm>
                <a:off x="0" y="0"/>
                <a:ext cx="3426364" cy="1194036"/>
              </a:xfrm>
              <a:prstGeom prst="rect">
                <a:avLst/>
              </a:prstGeom>
              <a:ln w="12700" cap="flat">
                <a:noFill/>
                <a:miter lim="400000"/>
              </a:ln>
              <a:effectLst/>
            </p:spPr>
          </p:pic>
          <p:sp>
            <p:nvSpPr>
              <p:cNvPr id="285" name="区块链层"/>
              <p:cNvSpPr txBox="1"/>
              <p:nvPr/>
            </p:nvSpPr>
            <p:spPr>
              <a:xfrm>
                <a:off x="299391" y="177917"/>
                <a:ext cx="2555784" cy="711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defTabSz="584200">
                  <a:defRPr sz="3400" b="1">
                    <a:solidFill>
                      <a:srgbClr val="FFFFFF"/>
                    </a:solidFill>
                  </a:defRPr>
                </a:lvl1pPr>
              </a:lstStyle>
              <a:p>
                <a:r>
                  <a:t>区块链层</a:t>
                </a:r>
              </a:p>
            </p:txBody>
          </p:sp>
        </p:grpSp>
        <p:pic>
          <p:nvPicPr>
            <p:cNvPr id="287" name="图像" descr="图像"/>
            <p:cNvPicPr>
              <a:picLocks noChangeAspect="1"/>
            </p:cNvPicPr>
            <p:nvPr/>
          </p:nvPicPr>
          <p:blipFill>
            <a:blip r:embed="rId3"/>
            <a:stretch>
              <a:fillRect/>
            </a:stretch>
          </p:blipFill>
          <p:spPr>
            <a:xfrm>
              <a:off x="1449200" y="1933816"/>
              <a:ext cx="18173701" cy="1384301"/>
            </a:xfrm>
            <a:prstGeom prst="rect">
              <a:avLst/>
            </a:prstGeom>
            <a:ln w="12700" cap="flat">
              <a:noFill/>
              <a:miter lim="400000"/>
            </a:ln>
            <a:effectLst/>
          </p:spPr>
        </p:pic>
        <p:sp>
          <p:nvSpPr>
            <p:cNvPr id="288" name="智能合约"/>
            <p:cNvSpPr txBox="1"/>
            <p:nvPr/>
          </p:nvSpPr>
          <p:spPr>
            <a:xfrm>
              <a:off x="8316969" y="2308466"/>
              <a:ext cx="4438163" cy="635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584200">
                <a:defRPr sz="3000" b="1">
                  <a:solidFill>
                    <a:srgbClr val="FFFFFF"/>
                  </a:solidFill>
                </a:defRPr>
              </a:lvl1pPr>
            </a:lstStyle>
            <a:p>
              <a:r>
                <a:t>智能合约</a:t>
              </a:r>
            </a:p>
          </p:txBody>
        </p:sp>
        <p:pic>
          <p:nvPicPr>
            <p:cNvPr id="289" name="图像" descr="图像"/>
            <p:cNvPicPr>
              <a:picLocks noChangeAspect="1"/>
            </p:cNvPicPr>
            <p:nvPr/>
          </p:nvPicPr>
          <p:blipFill>
            <a:blip r:embed="rId4"/>
            <a:stretch>
              <a:fillRect/>
            </a:stretch>
          </p:blipFill>
          <p:spPr>
            <a:xfrm rot="16200000">
              <a:off x="2392222" y="3236697"/>
              <a:ext cx="1284031" cy="3175683"/>
            </a:xfrm>
            <a:prstGeom prst="rect">
              <a:avLst/>
            </a:prstGeom>
            <a:ln w="12700" cap="flat">
              <a:noFill/>
              <a:miter lim="400000"/>
            </a:ln>
            <a:effectLst/>
          </p:spPr>
        </p:pic>
        <p:sp>
          <p:nvSpPr>
            <p:cNvPr id="290" name="监管节点"/>
            <p:cNvSpPr txBox="1"/>
            <p:nvPr/>
          </p:nvSpPr>
          <p:spPr>
            <a:xfrm>
              <a:off x="1756345" y="4530935"/>
              <a:ext cx="2555785" cy="635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584200">
                <a:defRPr sz="3000" b="1">
                  <a:solidFill>
                    <a:srgbClr val="FFFFFF"/>
                  </a:solidFill>
                </a:defRPr>
              </a:lvl1pPr>
            </a:lstStyle>
            <a:p>
              <a:r>
                <a:t>监管节点</a:t>
              </a:r>
            </a:p>
          </p:txBody>
        </p:sp>
        <p:pic>
          <p:nvPicPr>
            <p:cNvPr id="291" name="图像" descr="图像"/>
            <p:cNvPicPr>
              <a:picLocks noChangeAspect="1"/>
            </p:cNvPicPr>
            <p:nvPr/>
          </p:nvPicPr>
          <p:blipFill>
            <a:blip r:embed="rId4"/>
            <a:stretch>
              <a:fillRect/>
            </a:stretch>
          </p:blipFill>
          <p:spPr>
            <a:xfrm rot="16200000">
              <a:off x="6247551" y="3236697"/>
              <a:ext cx="1284032" cy="3175683"/>
            </a:xfrm>
            <a:prstGeom prst="rect">
              <a:avLst/>
            </a:prstGeom>
            <a:ln w="12700" cap="flat">
              <a:noFill/>
              <a:miter lim="400000"/>
            </a:ln>
            <a:effectLst/>
          </p:spPr>
        </p:pic>
        <p:sp>
          <p:nvSpPr>
            <p:cNvPr id="292" name="仲裁节点"/>
            <p:cNvSpPr txBox="1"/>
            <p:nvPr/>
          </p:nvSpPr>
          <p:spPr>
            <a:xfrm>
              <a:off x="5611675" y="4530935"/>
              <a:ext cx="2555784" cy="635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584200">
                <a:defRPr sz="3000" b="1">
                  <a:solidFill>
                    <a:srgbClr val="FFFFFF"/>
                  </a:solidFill>
                </a:defRPr>
              </a:lvl1pPr>
            </a:lstStyle>
            <a:p>
              <a:r>
                <a:t>仲裁节点</a:t>
              </a:r>
            </a:p>
          </p:txBody>
        </p:sp>
        <p:pic>
          <p:nvPicPr>
            <p:cNvPr id="293" name="图像" descr="图像"/>
            <p:cNvPicPr>
              <a:picLocks noChangeAspect="1"/>
            </p:cNvPicPr>
            <p:nvPr/>
          </p:nvPicPr>
          <p:blipFill>
            <a:blip r:embed="rId4"/>
            <a:stretch>
              <a:fillRect/>
            </a:stretch>
          </p:blipFill>
          <p:spPr>
            <a:xfrm rot="16200000">
              <a:off x="10051983" y="3236697"/>
              <a:ext cx="1284031" cy="3175683"/>
            </a:xfrm>
            <a:prstGeom prst="rect">
              <a:avLst/>
            </a:prstGeom>
            <a:ln w="12700" cap="flat">
              <a:noFill/>
              <a:miter lim="400000"/>
            </a:ln>
            <a:effectLst/>
          </p:spPr>
        </p:pic>
        <p:sp>
          <p:nvSpPr>
            <p:cNvPr id="294" name="公正节点"/>
            <p:cNvSpPr txBox="1"/>
            <p:nvPr/>
          </p:nvSpPr>
          <p:spPr>
            <a:xfrm>
              <a:off x="9416106" y="4530935"/>
              <a:ext cx="2555784" cy="635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584200">
                <a:defRPr sz="3000" b="1">
                  <a:solidFill>
                    <a:srgbClr val="FFFFFF"/>
                  </a:solidFill>
                </a:defRPr>
              </a:lvl1pPr>
            </a:lstStyle>
            <a:p>
              <a:r>
                <a:t>公正节点</a:t>
              </a:r>
            </a:p>
          </p:txBody>
        </p:sp>
        <p:pic>
          <p:nvPicPr>
            <p:cNvPr id="295" name="图像" descr="图像"/>
            <p:cNvPicPr>
              <a:picLocks noChangeAspect="1"/>
            </p:cNvPicPr>
            <p:nvPr/>
          </p:nvPicPr>
          <p:blipFill>
            <a:blip r:embed="rId4"/>
            <a:srcRect/>
            <a:stretch>
              <a:fillRect/>
            </a:stretch>
          </p:blipFill>
          <p:spPr>
            <a:xfrm rot="16200000">
              <a:off x="13767558" y="3236697"/>
              <a:ext cx="1284031" cy="3175683"/>
            </a:xfrm>
            <a:prstGeom prst="rect">
              <a:avLst/>
            </a:prstGeom>
            <a:ln w="12700" cap="flat">
              <a:noFill/>
              <a:miter lim="400000"/>
            </a:ln>
            <a:effectLst/>
          </p:spPr>
        </p:pic>
        <p:sp>
          <p:nvSpPr>
            <p:cNvPr id="296" name="法院节点"/>
            <p:cNvSpPr txBox="1"/>
            <p:nvPr/>
          </p:nvSpPr>
          <p:spPr>
            <a:xfrm>
              <a:off x="13131680" y="4530935"/>
              <a:ext cx="2555784" cy="635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584200">
                <a:defRPr sz="3000" b="1">
                  <a:solidFill>
                    <a:srgbClr val="FFFFFF"/>
                  </a:solidFill>
                </a:defRPr>
              </a:lvl1pPr>
            </a:lstStyle>
            <a:p>
              <a:r>
                <a:t>法院节点</a:t>
              </a:r>
            </a:p>
          </p:txBody>
        </p:sp>
        <p:pic>
          <p:nvPicPr>
            <p:cNvPr id="297" name="图像" descr="图像"/>
            <p:cNvPicPr>
              <a:picLocks noChangeAspect="1"/>
            </p:cNvPicPr>
            <p:nvPr/>
          </p:nvPicPr>
          <p:blipFill>
            <a:blip r:embed="rId4"/>
            <a:stretch>
              <a:fillRect/>
            </a:stretch>
          </p:blipFill>
          <p:spPr>
            <a:xfrm rot="16200000">
              <a:off x="17401795" y="3236697"/>
              <a:ext cx="1284031" cy="3175683"/>
            </a:xfrm>
            <a:prstGeom prst="rect">
              <a:avLst/>
            </a:prstGeom>
            <a:ln w="12700" cap="flat">
              <a:noFill/>
              <a:miter lim="400000"/>
            </a:ln>
            <a:effectLst/>
          </p:spPr>
        </p:pic>
        <p:sp>
          <p:nvSpPr>
            <p:cNvPr id="298" name="银行节点"/>
            <p:cNvSpPr txBox="1"/>
            <p:nvPr/>
          </p:nvSpPr>
          <p:spPr>
            <a:xfrm>
              <a:off x="16765919" y="4530935"/>
              <a:ext cx="2555784" cy="635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584200">
                <a:defRPr sz="3000" b="1">
                  <a:solidFill>
                    <a:srgbClr val="FFFFFF"/>
                  </a:solidFill>
                </a:defRPr>
              </a:lvl1pPr>
            </a:lstStyle>
            <a:p>
              <a:r>
                <a:t>银行节点</a:t>
              </a:r>
            </a:p>
          </p:txBody>
        </p:sp>
      </p:grpSp>
      <p:sp>
        <p:nvSpPr>
          <p:cNvPr id="300" name="Rectangle 8"/>
          <p:cNvSpPr txBox="1"/>
          <p:nvPr/>
        </p:nvSpPr>
        <p:spPr>
          <a:xfrm>
            <a:off x="795523" y="266924"/>
            <a:ext cx="3517901" cy="1143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defTabSz="1828433">
              <a:defRPr sz="6400" b="1" spc="500">
                <a:solidFill>
                  <a:srgbClr val="FFFFFF"/>
                </a:solidFill>
                <a:latin typeface="Montserrat Black"/>
                <a:ea typeface="Montserrat Black"/>
                <a:cs typeface="Montserrat Black"/>
                <a:sym typeface="Montserrat Black"/>
              </a:defRPr>
            </a:lvl1pPr>
          </a:lstStyle>
          <a:p>
            <a:r>
              <a:t>产品架构</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Rectangle 8"/>
          <p:cNvSpPr txBox="1"/>
          <p:nvPr/>
        </p:nvSpPr>
        <p:spPr>
          <a:xfrm>
            <a:off x="904386" y="266924"/>
            <a:ext cx="7899401" cy="1143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defTabSz="1828433">
              <a:defRPr sz="6400" b="1" spc="500">
                <a:solidFill>
                  <a:srgbClr val="FFFFFF"/>
                </a:solidFill>
                <a:latin typeface="Montserrat Black"/>
                <a:ea typeface="Montserrat Black"/>
                <a:cs typeface="Montserrat Black"/>
                <a:sym typeface="Montserrat Black"/>
              </a:defRPr>
            </a:lvl1pPr>
          </a:lstStyle>
          <a:p>
            <a:r>
              <a:t>交互逻辑—合同签署</a:t>
            </a:r>
          </a:p>
        </p:txBody>
      </p:sp>
      <p:pic>
        <p:nvPicPr>
          <p:cNvPr id="304" name="图片 3" descr="图片 3"/>
          <p:cNvPicPr>
            <a:picLocks noChangeAspect="1"/>
          </p:cNvPicPr>
          <p:nvPr/>
        </p:nvPicPr>
        <p:blipFill>
          <a:blip r:embed="rId2"/>
          <a:stretch>
            <a:fillRect/>
          </a:stretch>
        </p:blipFill>
        <p:spPr>
          <a:xfrm>
            <a:off x="5209871" y="1909125"/>
            <a:ext cx="12392785" cy="10586223"/>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Rectangle 8"/>
          <p:cNvSpPr txBox="1"/>
          <p:nvPr/>
        </p:nvSpPr>
        <p:spPr>
          <a:xfrm>
            <a:off x="904386" y="266924"/>
            <a:ext cx="7899401" cy="1143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chor="ctr">
            <a:spAutoFit/>
          </a:bodyPr>
          <a:lstStyle>
            <a:lvl1pPr algn="l" defTabSz="1828433">
              <a:defRPr sz="6400" b="1" spc="500">
                <a:solidFill>
                  <a:srgbClr val="FFFFFF"/>
                </a:solidFill>
                <a:latin typeface="Montserrat Black"/>
                <a:ea typeface="Montserrat Black"/>
                <a:cs typeface="Montserrat Black"/>
                <a:sym typeface="Montserrat Black"/>
              </a:defRPr>
            </a:lvl1pPr>
          </a:lstStyle>
          <a:p>
            <a:r>
              <a:t>交互逻辑—合同转移</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4086" y="1868656"/>
            <a:ext cx="12780462" cy="11085344"/>
          </a:xfrm>
          <a:prstGeom prst="rect">
            <a:avLst/>
          </a:prstGeom>
        </p:spPr>
      </p:pic>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9</TotalTime>
  <Words>312</Words>
  <Application>Microsoft Office PowerPoint</Application>
  <PresentationFormat>自定义</PresentationFormat>
  <Paragraphs>110</Paragraphs>
  <Slides>16</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16</vt:i4>
      </vt:variant>
    </vt:vector>
  </HeadingPairs>
  <TitlesOfParts>
    <vt:vector size="29" baseType="lpstr">
      <vt:lpstr>Helvetica Neue</vt:lpstr>
      <vt:lpstr>Helvetica Neue Medium</vt:lpstr>
      <vt:lpstr>Lato Light</vt:lpstr>
      <vt:lpstr>Montserrat</vt:lpstr>
      <vt:lpstr>Montserrat Black</vt:lpstr>
      <vt:lpstr>Source Sans Pro Black</vt:lpstr>
      <vt:lpstr>Source Sans Pro Regular</vt:lpstr>
      <vt:lpstr>等线</vt:lpstr>
      <vt:lpstr>Arial</vt:lpstr>
      <vt:lpstr>Calibri</vt:lpstr>
      <vt:lpstr>Helvetica</vt:lpstr>
      <vt:lpstr>MS Reference Sans Serif</vt:lpstr>
      <vt:lpstr>21_BasicWhite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DYH</dc:creator>
  <cp:lastModifiedBy>Admin</cp:lastModifiedBy>
  <cp:revision>4</cp:revision>
  <dcterms:modified xsi:type="dcterms:W3CDTF">2021-07-30T01:36:59Z</dcterms:modified>
</cp:coreProperties>
</file>